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89" r:id="rId2"/>
    <p:sldId id="454" r:id="rId3"/>
    <p:sldId id="323" r:id="rId4"/>
    <p:sldId id="319" r:id="rId5"/>
    <p:sldId id="315" r:id="rId6"/>
    <p:sldId id="452" r:id="rId7"/>
    <p:sldId id="463" r:id="rId8"/>
    <p:sldId id="526" r:id="rId9"/>
    <p:sldId id="543" r:id="rId10"/>
    <p:sldId id="542" r:id="rId11"/>
    <p:sldId id="512" r:id="rId12"/>
    <p:sldId id="540" r:id="rId13"/>
    <p:sldId id="466" r:id="rId14"/>
    <p:sldId id="520" r:id="rId15"/>
    <p:sldId id="455" r:id="rId16"/>
    <p:sldId id="496" r:id="rId17"/>
    <p:sldId id="489" r:id="rId18"/>
    <p:sldId id="492" r:id="rId19"/>
    <p:sldId id="505" r:id="rId20"/>
    <p:sldId id="551" r:id="rId21"/>
    <p:sldId id="337" r:id="rId22"/>
    <p:sldId id="558" r:id="rId23"/>
    <p:sldId id="559" r:id="rId24"/>
    <p:sldId id="560" r:id="rId25"/>
    <p:sldId id="501" r:id="rId26"/>
    <p:sldId id="478" r:id="rId27"/>
    <p:sldId id="334" r:id="rId28"/>
    <p:sldId id="508" r:id="rId29"/>
    <p:sldId id="513" r:id="rId30"/>
    <p:sldId id="562" r:id="rId31"/>
    <p:sldId id="563" r:id="rId32"/>
    <p:sldId id="370" r:id="rId33"/>
    <p:sldId id="533" r:id="rId34"/>
    <p:sldId id="561" r:id="rId35"/>
    <p:sldId id="336" r:id="rId36"/>
    <p:sldId id="313" r:id="rId37"/>
    <p:sldId id="522" r:id="rId38"/>
    <p:sldId id="371" r:id="rId39"/>
    <p:sldId id="395" r:id="rId40"/>
    <p:sldId id="450" r:id="rId41"/>
    <p:sldId id="502" r:id="rId42"/>
    <p:sldId id="440" r:id="rId43"/>
    <p:sldId id="441" r:id="rId44"/>
    <p:sldId id="442" r:id="rId45"/>
    <p:sldId id="480" r:id="rId46"/>
    <p:sldId id="564" r:id="rId47"/>
    <p:sldId id="567" r:id="rId48"/>
    <p:sldId id="565" r:id="rId49"/>
    <p:sldId id="566" r:id="rId50"/>
    <p:sldId id="297" r:id="rId51"/>
    <p:sldId id="488" r:id="rId52"/>
  </p:sldIdLst>
  <p:sldSz cx="9144000" cy="6858000" type="screen4x3"/>
  <p:notesSz cx="6934200" cy="9220200"/>
  <p:defaultTextStyle>
    <a:defPPr>
      <a:defRPr lang="en-US"/>
    </a:defPPr>
    <a:lvl1pPr algn="l" rtl="0" fontAlgn="base">
      <a:spcBef>
        <a:spcPct val="0"/>
      </a:spcBef>
      <a:spcAft>
        <a:spcPct val="0"/>
      </a:spcAft>
      <a:defRPr sz="1000" kern="1200">
        <a:solidFill>
          <a:schemeClr val="tx1"/>
        </a:solidFill>
        <a:latin typeface="Arial" charset="0"/>
        <a:ea typeface="MS PGothic" pitchFamily="34" charset="-128"/>
        <a:cs typeface="+mn-cs"/>
      </a:defRPr>
    </a:lvl1pPr>
    <a:lvl2pPr marL="457200" algn="l" rtl="0" fontAlgn="base">
      <a:spcBef>
        <a:spcPct val="0"/>
      </a:spcBef>
      <a:spcAft>
        <a:spcPct val="0"/>
      </a:spcAft>
      <a:defRPr sz="1000" kern="1200">
        <a:solidFill>
          <a:schemeClr val="tx1"/>
        </a:solidFill>
        <a:latin typeface="Arial" charset="0"/>
        <a:ea typeface="MS PGothic" pitchFamily="34" charset="-128"/>
        <a:cs typeface="+mn-cs"/>
      </a:defRPr>
    </a:lvl2pPr>
    <a:lvl3pPr marL="914400" algn="l" rtl="0" fontAlgn="base">
      <a:spcBef>
        <a:spcPct val="0"/>
      </a:spcBef>
      <a:spcAft>
        <a:spcPct val="0"/>
      </a:spcAft>
      <a:defRPr sz="1000" kern="1200">
        <a:solidFill>
          <a:schemeClr val="tx1"/>
        </a:solidFill>
        <a:latin typeface="Arial" charset="0"/>
        <a:ea typeface="MS PGothic" pitchFamily="34" charset="-128"/>
        <a:cs typeface="+mn-cs"/>
      </a:defRPr>
    </a:lvl3pPr>
    <a:lvl4pPr marL="1371600" algn="l" rtl="0" fontAlgn="base">
      <a:spcBef>
        <a:spcPct val="0"/>
      </a:spcBef>
      <a:spcAft>
        <a:spcPct val="0"/>
      </a:spcAft>
      <a:defRPr sz="1000" kern="1200">
        <a:solidFill>
          <a:schemeClr val="tx1"/>
        </a:solidFill>
        <a:latin typeface="Arial" charset="0"/>
        <a:ea typeface="MS PGothic" pitchFamily="34" charset="-128"/>
        <a:cs typeface="+mn-cs"/>
      </a:defRPr>
    </a:lvl4pPr>
    <a:lvl5pPr marL="1828800" algn="l" rtl="0" fontAlgn="base">
      <a:spcBef>
        <a:spcPct val="0"/>
      </a:spcBef>
      <a:spcAft>
        <a:spcPct val="0"/>
      </a:spcAft>
      <a:defRPr sz="1000" kern="1200">
        <a:solidFill>
          <a:schemeClr val="tx1"/>
        </a:solidFill>
        <a:latin typeface="Arial" charset="0"/>
        <a:ea typeface="MS PGothic" pitchFamily="34" charset="-128"/>
        <a:cs typeface="+mn-cs"/>
      </a:defRPr>
    </a:lvl5pPr>
    <a:lvl6pPr marL="2286000" algn="l" defTabSz="914400" rtl="0" eaLnBrk="1" latinLnBrk="0" hangingPunct="1">
      <a:defRPr sz="1000" kern="1200">
        <a:solidFill>
          <a:schemeClr val="tx1"/>
        </a:solidFill>
        <a:latin typeface="Arial" charset="0"/>
        <a:ea typeface="MS PGothic" pitchFamily="34" charset="-128"/>
        <a:cs typeface="+mn-cs"/>
      </a:defRPr>
    </a:lvl6pPr>
    <a:lvl7pPr marL="2743200" algn="l" defTabSz="914400" rtl="0" eaLnBrk="1" latinLnBrk="0" hangingPunct="1">
      <a:defRPr sz="1000" kern="1200">
        <a:solidFill>
          <a:schemeClr val="tx1"/>
        </a:solidFill>
        <a:latin typeface="Arial" charset="0"/>
        <a:ea typeface="MS PGothic" pitchFamily="34" charset="-128"/>
        <a:cs typeface="+mn-cs"/>
      </a:defRPr>
    </a:lvl7pPr>
    <a:lvl8pPr marL="3200400" algn="l" defTabSz="914400" rtl="0" eaLnBrk="1" latinLnBrk="0" hangingPunct="1">
      <a:defRPr sz="1000" kern="1200">
        <a:solidFill>
          <a:schemeClr val="tx1"/>
        </a:solidFill>
        <a:latin typeface="Arial" charset="0"/>
        <a:ea typeface="MS PGothic" pitchFamily="34" charset="-128"/>
        <a:cs typeface="+mn-cs"/>
      </a:defRPr>
    </a:lvl8pPr>
    <a:lvl9pPr marL="3657600" algn="l" defTabSz="914400" rtl="0" eaLnBrk="1" latinLnBrk="0" hangingPunct="1">
      <a:defRPr sz="1000"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496">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C00"/>
    <a:srgbClr val="FEFEFE"/>
    <a:srgbClr val="FFE7F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73" autoAdjust="0"/>
    <p:restoredTop sz="99591" autoAdjust="0"/>
  </p:normalViewPr>
  <p:slideViewPr>
    <p:cSldViewPr snapToGrid="0">
      <p:cViewPr varScale="1">
        <p:scale>
          <a:sx n="56" d="100"/>
          <a:sy n="56" d="100"/>
        </p:scale>
        <p:origin x="776" y="28"/>
      </p:cViewPr>
      <p:guideLst>
        <p:guide orient="horz" pos="249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0976"/>
    </p:cViewPr>
  </p:sorterViewPr>
  <p:notesViewPr>
    <p:cSldViewPr snapToGrid="0">
      <p:cViewPr varScale="1">
        <p:scale>
          <a:sx n="48" d="100"/>
          <a:sy n="48" d="100"/>
        </p:scale>
        <p:origin x="-2616" y="-102"/>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0919" tIns="45459" rIns="90919" bIns="45459" numCol="1" anchor="t" anchorCtr="0" compatLnSpc="1">
            <a:prstTxWarp prst="textNoShape">
              <a:avLst/>
            </a:prstTxWarp>
          </a:bodyPr>
          <a:lstStyle>
            <a:lvl1pPr defTabSz="909638">
              <a:defRPr sz="1200">
                <a:latin typeface="Times New Roman" pitchFamily="-106" charset="0"/>
                <a:ea typeface="+mn-ea"/>
              </a:defRPr>
            </a:lvl1pPr>
          </a:lstStyle>
          <a:p>
            <a:pPr>
              <a:defRPr/>
            </a:pPr>
            <a:endParaRPr lang="en-US" dirty="0"/>
          </a:p>
        </p:txBody>
      </p:sp>
      <p:sp>
        <p:nvSpPr>
          <p:cNvPr id="5123" name="Rectangle 3"/>
          <p:cNvSpPr>
            <a:spLocks noGrp="1" noChangeArrowheads="1"/>
          </p:cNvSpPr>
          <p:nvPr>
            <p:ph type="dt" sz="quarter" idx="1"/>
          </p:nvPr>
        </p:nvSpPr>
        <p:spPr bwMode="auto">
          <a:xfrm>
            <a:off x="3929063" y="0"/>
            <a:ext cx="3005137" cy="460375"/>
          </a:xfrm>
          <a:prstGeom prst="rect">
            <a:avLst/>
          </a:prstGeom>
          <a:noFill/>
          <a:ln w="9525">
            <a:noFill/>
            <a:miter lim="800000"/>
            <a:headEnd/>
            <a:tailEnd/>
          </a:ln>
          <a:effectLst/>
        </p:spPr>
        <p:txBody>
          <a:bodyPr vert="horz" wrap="square" lIns="90919" tIns="45459" rIns="90919" bIns="45459" numCol="1" anchor="t" anchorCtr="0" compatLnSpc="1">
            <a:prstTxWarp prst="textNoShape">
              <a:avLst/>
            </a:prstTxWarp>
          </a:bodyPr>
          <a:lstStyle>
            <a:lvl1pPr algn="r" defTabSz="909638">
              <a:defRPr sz="1200">
                <a:latin typeface="Times New Roman" pitchFamily="-106" charset="0"/>
                <a:ea typeface="+mn-ea"/>
              </a:defRPr>
            </a:lvl1pPr>
          </a:lstStyle>
          <a:p>
            <a:pPr>
              <a:defRPr/>
            </a:pPr>
            <a:endParaRPr lang="en-US" dirty="0"/>
          </a:p>
        </p:txBody>
      </p:sp>
      <p:sp>
        <p:nvSpPr>
          <p:cNvPr id="5124" name="Rectangle 4"/>
          <p:cNvSpPr>
            <a:spLocks noGrp="1" noChangeArrowheads="1"/>
          </p:cNvSpPr>
          <p:nvPr>
            <p:ph type="ftr" sz="quarter" idx="2"/>
          </p:nvPr>
        </p:nvSpPr>
        <p:spPr bwMode="auto">
          <a:xfrm>
            <a:off x="0" y="8759825"/>
            <a:ext cx="3005138" cy="460375"/>
          </a:xfrm>
          <a:prstGeom prst="rect">
            <a:avLst/>
          </a:prstGeom>
          <a:noFill/>
          <a:ln w="9525">
            <a:noFill/>
            <a:miter lim="800000"/>
            <a:headEnd/>
            <a:tailEnd/>
          </a:ln>
          <a:effectLst/>
        </p:spPr>
        <p:txBody>
          <a:bodyPr vert="horz" wrap="square" lIns="90919" tIns="45459" rIns="90919" bIns="45459" numCol="1" anchor="b" anchorCtr="0" compatLnSpc="1">
            <a:prstTxWarp prst="textNoShape">
              <a:avLst/>
            </a:prstTxWarp>
          </a:bodyPr>
          <a:lstStyle>
            <a:lvl1pPr defTabSz="909638">
              <a:defRPr sz="1200">
                <a:latin typeface="Times New Roman" pitchFamily="-106" charset="0"/>
                <a:ea typeface="+mn-ea"/>
              </a:defRPr>
            </a:lvl1pPr>
          </a:lstStyle>
          <a:p>
            <a:pPr>
              <a:defRPr/>
            </a:pPr>
            <a:endParaRPr lang="en-US" dirty="0"/>
          </a:p>
        </p:txBody>
      </p:sp>
      <p:sp>
        <p:nvSpPr>
          <p:cNvPr id="5125" name="Rectangle 5"/>
          <p:cNvSpPr>
            <a:spLocks noGrp="1" noChangeArrowheads="1"/>
          </p:cNvSpPr>
          <p:nvPr>
            <p:ph type="sldNum" sz="quarter" idx="3"/>
          </p:nvPr>
        </p:nvSpPr>
        <p:spPr bwMode="auto">
          <a:xfrm>
            <a:off x="3929063" y="8759825"/>
            <a:ext cx="3005137" cy="460375"/>
          </a:xfrm>
          <a:prstGeom prst="rect">
            <a:avLst/>
          </a:prstGeom>
          <a:noFill/>
          <a:ln w="9525">
            <a:noFill/>
            <a:miter lim="800000"/>
            <a:headEnd/>
            <a:tailEnd/>
          </a:ln>
          <a:effectLst/>
        </p:spPr>
        <p:txBody>
          <a:bodyPr vert="horz" wrap="square" lIns="90919" tIns="45459" rIns="90919" bIns="45459" numCol="1" anchor="b" anchorCtr="0" compatLnSpc="1">
            <a:prstTxWarp prst="textNoShape">
              <a:avLst/>
            </a:prstTxWarp>
          </a:bodyPr>
          <a:lstStyle>
            <a:lvl1pPr algn="r" defTabSz="909638">
              <a:defRPr sz="1200">
                <a:latin typeface="Times New Roman" pitchFamily="18" charset="0"/>
              </a:defRPr>
            </a:lvl1pPr>
          </a:lstStyle>
          <a:p>
            <a:pPr>
              <a:defRPr/>
            </a:pPr>
            <a:fld id="{A9BD456D-6A2C-4702-B05F-B7AC2E887841}" type="slidenum">
              <a:rPr lang="en-US"/>
              <a:pPr>
                <a:defRPr/>
              </a:pPr>
              <a:t>‹#›</a:t>
            </a:fld>
            <a:endParaRPr lang="en-US" dirty="0"/>
          </a:p>
        </p:txBody>
      </p:sp>
    </p:spTree>
    <p:extLst>
      <p:ext uri="{BB962C8B-B14F-4D97-AF65-F5344CB8AC3E}">
        <p14:creationId xmlns:p14="http://schemas.microsoft.com/office/powerpoint/2010/main" val="38367614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6" charset="0"/>
                <a:ea typeface="+mn-ea"/>
              </a:defRPr>
            </a:lvl1pPr>
          </a:lstStyle>
          <a:p>
            <a:pPr>
              <a:defRPr/>
            </a:pPr>
            <a:endParaRPr lang="en-US" dirty="0"/>
          </a:p>
        </p:txBody>
      </p:sp>
      <p:sp>
        <p:nvSpPr>
          <p:cNvPr id="11267"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6" charset="0"/>
                <a:ea typeface="+mn-ea"/>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693738" y="4379913"/>
            <a:ext cx="5546725" cy="4148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6" charset="0"/>
                <a:ea typeface="+mn-ea"/>
              </a:defRPr>
            </a:lvl1pPr>
          </a:lstStyle>
          <a:p>
            <a:pPr>
              <a:defRPr/>
            </a:pPr>
            <a:endParaRPr lang="en-US" dirty="0"/>
          </a:p>
        </p:txBody>
      </p:sp>
      <p:sp>
        <p:nvSpPr>
          <p:cNvPr id="11271"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6043EBC-0AD9-4148-AEA3-3825FFC8EA47}" type="slidenum">
              <a:rPr lang="en-US"/>
              <a:pPr>
                <a:defRPr/>
              </a:pPr>
              <a:t>‹#›</a:t>
            </a:fld>
            <a:endParaRPr lang="en-US" dirty="0"/>
          </a:p>
        </p:txBody>
      </p:sp>
    </p:spTree>
    <p:extLst>
      <p:ext uri="{BB962C8B-B14F-4D97-AF65-F5344CB8AC3E}">
        <p14:creationId xmlns:p14="http://schemas.microsoft.com/office/powerpoint/2010/main" val="404474147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872344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3642208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214993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432713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28" charset="-128"/>
            </a:endParaRPr>
          </a:p>
        </p:txBody>
      </p:sp>
    </p:spTree>
    <p:extLst>
      <p:ext uri="{BB962C8B-B14F-4D97-AF65-F5344CB8AC3E}">
        <p14:creationId xmlns:p14="http://schemas.microsoft.com/office/powerpoint/2010/main" val="173231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929063" y="87598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nchor="b"/>
          <a:lstStyle>
            <a:lvl1pPr defTabSz="922338" eaLnBrk="0" hangingPunct="0">
              <a:defRPr sz="1000">
                <a:solidFill>
                  <a:schemeClr val="tx1"/>
                </a:solidFill>
                <a:latin typeface="Arial" charset="0"/>
                <a:ea typeface="MS PGothic" pitchFamily="34" charset="-128"/>
              </a:defRPr>
            </a:lvl1pPr>
            <a:lvl2pPr marL="742950" indent="-285750" defTabSz="922338" eaLnBrk="0" hangingPunct="0">
              <a:defRPr sz="1000">
                <a:solidFill>
                  <a:schemeClr val="tx1"/>
                </a:solidFill>
                <a:latin typeface="Arial" charset="0"/>
                <a:ea typeface="MS PGothic" pitchFamily="34" charset="-128"/>
              </a:defRPr>
            </a:lvl2pPr>
            <a:lvl3pPr marL="1143000" indent="-228600" defTabSz="922338" eaLnBrk="0" hangingPunct="0">
              <a:defRPr sz="1000">
                <a:solidFill>
                  <a:schemeClr val="tx1"/>
                </a:solidFill>
                <a:latin typeface="Arial" charset="0"/>
                <a:ea typeface="MS PGothic" pitchFamily="34" charset="-128"/>
              </a:defRPr>
            </a:lvl3pPr>
            <a:lvl4pPr marL="1600200" indent="-228600" defTabSz="922338" eaLnBrk="0" hangingPunct="0">
              <a:defRPr sz="1000">
                <a:solidFill>
                  <a:schemeClr val="tx1"/>
                </a:solidFill>
                <a:latin typeface="Arial" charset="0"/>
                <a:ea typeface="MS PGothic" pitchFamily="34" charset="-128"/>
              </a:defRPr>
            </a:lvl4pPr>
            <a:lvl5pPr marL="2057400" indent="-228600" defTabSz="922338" eaLnBrk="0" hangingPunct="0">
              <a:defRPr sz="1000">
                <a:solidFill>
                  <a:schemeClr val="tx1"/>
                </a:solidFill>
                <a:latin typeface="Arial" charset="0"/>
                <a:ea typeface="MS PGothic" pitchFamily="34" charset="-128"/>
              </a:defRPr>
            </a:lvl5pPr>
            <a:lvl6pPr marL="2514600" indent="-228600" defTabSz="922338" eaLnBrk="0" fontAlgn="base" hangingPunct="0">
              <a:spcBef>
                <a:spcPct val="0"/>
              </a:spcBef>
              <a:spcAft>
                <a:spcPct val="0"/>
              </a:spcAft>
              <a:defRPr sz="1000">
                <a:solidFill>
                  <a:schemeClr val="tx1"/>
                </a:solidFill>
                <a:latin typeface="Arial" charset="0"/>
                <a:ea typeface="MS PGothic" pitchFamily="34" charset="-128"/>
              </a:defRPr>
            </a:lvl6pPr>
            <a:lvl7pPr marL="2971800" indent="-228600" defTabSz="922338" eaLnBrk="0" fontAlgn="base" hangingPunct="0">
              <a:spcBef>
                <a:spcPct val="0"/>
              </a:spcBef>
              <a:spcAft>
                <a:spcPct val="0"/>
              </a:spcAft>
              <a:defRPr sz="1000">
                <a:solidFill>
                  <a:schemeClr val="tx1"/>
                </a:solidFill>
                <a:latin typeface="Arial" charset="0"/>
                <a:ea typeface="MS PGothic" pitchFamily="34" charset="-128"/>
              </a:defRPr>
            </a:lvl7pPr>
            <a:lvl8pPr marL="3429000" indent="-228600" defTabSz="922338" eaLnBrk="0" fontAlgn="base" hangingPunct="0">
              <a:spcBef>
                <a:spcPct val="0"/>
              </a:spcBef>
              <a:spcAft>
                <a:spcPct val="0"/>
              </a:spcAft>
              <a:defRPr sz="1000">
                <a:solidFill>
                  <a:schemeClr val="tx1"/>
                </a:solidFill>
                <a:latin typeface="Arial" charset="0"/>
                <a:ea typeface="MS PGothic" pitchFamily="34" charset="-128"/>
              </a:defRPr>
            </a:lvl8pPr>
            <a:lvl9pPr marL="3886200" indent="-228600" defTabSz="922338" eaLnBrk="0" fontAlgn="base" hangingPunct="0">
              <a:spcBef>
                <a:spcPct val="0"/>
              </a:spcBef>
              <a:spcAft>
                <a:spcPct val="0"/>
              </a:spcAft>
              <a:defRPr sz="1000">
                <a:solidFill>
                  <a:schemeClr val="tx1"/>
                </a:solidFill>
                <a:latin typeface="Arial" charset="0"/>
                <a:ea typeface="MS PGothic" pitchFamily="34" charset="-128"/>
              </a:defRPr>
            </a:lvl9pPr>
          </a:lstStyle>
          <a:p>
            <a:pPr algn="r" eaLnBrk="1" hangingPunct="1"/>
            <a:fld id="{7BCA8D6F-E4E0-406B-96A2-8D2AA1FE0A41}" type="slidenum">
              <a:rPr lang="en-US" sz="1200">
                <a:latin typeface="Tahoma" pitchFamily="34" charset="0"/>
              </a:rPr>
              <a:pPr algn="r" eaLnBrk="1" hangingPunct="1"/>
              <a:t>32</a:t>
            </a:fld>
            <a:endParaRPr lang="en-US" sz="1200" dirty="0">
              <a:latin typeface="Tahoma"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23925" y="4379913"/>
            <a:ext cx="5086350"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lstStyle/>
          <a:p>
            <a:pPr eaLnBrk="1" hangingPunct="1"/>
            <a:r>
              <a:rPr lang="en-US" dirty="0" smtClean="0">
                <a:latin typeface="Times New Roman" pitchFamily="18" charset="0"/>
              </a:rPr>
              <a:t>SC, AD: Update</a:t>
            </a:r>
          </a:p>
        </p:txBody>
      </p:sp>
    </p:spTree>
    <p:extLst>
      <p:ext uri="{BB962C8B-B14F-4D97-AF65-F5344CB8AC3E}">
        <p14:creationId xmlns:p14="http://schemas.microsoft.com/office/powerpoint/2010/main" val="3360869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237804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2365603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775194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29063" y="87598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nchor="b"/>
          <a:lstStyle>
            <a:lvl1pPr defTabSz="922338" eaLnBrk="0" hangingPunct="0">
              <a:defRPr sz="1000">
                <a:solidFill>
                  <a:schemeClr val="tx1"/>
                </a:solidFill>
                <a:latin typeface="Arial" charset="0"/>
                <a:ea typeface="MS PGothic" pitchFamily="34" charset="-128"/>
              </a:defRPr>
            </a:lvl1pPr>
            <a:lvl2pPr marL="742950" indent="-285750" defTabSz="922338" eaLnBrk="0" hangingPunct="0">
              <a:defRPr sz="1000">
                <a:solidFill>
                  <a:schemeClr val="tx1"/>
                </a:solidFill>
                <a:latin typeface="Arial" charset="0"/>
                <a:ea typeface="MS PGothic" pitchFamily="34" charset="-128"/>
              </a:defRPr>
            </a:lvl2pPr>
            <a:lvl3pPr marL="1143000" indent="-228600" defTabSz="922338" eaLnBrk="0" hangingPunct="0">
              <a:defRPr sz="1000">
                <a:solidFill>
                  <a:schemeClr val="tx1"/>
                </a:solidFill>
                <a:latin typeface="Arial" charset="0"/>
                <a:ea typeface="MS PGothic" pitchFamily="34" charset="-128"/>
              </a:defRPr>
            </a:lvl3pPr>
            <a:lvl4pPr marL="1600200" indent="-228600" defTabSz="922338" eaLnBrk="0" hangingPunct="0">
              <a:defRPr sz="1000">
                <a:solidFill>
                  <a:schemeClr val="tx1"/>
                </a:solidFill>
                <a:latin typeface="Arial" charset="0"/>
                <a:ea typeface="MS PGothic" pitchFamily="34" charset="-128"/>
              </a:defRPr>
            </a:lvl4pPr>
            <a:lvl5pPr marL="2057400" indent="-228600" defTabSz="922338" eaLnBrk="0" hangingPunct="0">
              <a:defRPr sz="1000">
                <a:solidFill>
                  <a:schemeClr val="tx1"/>
                </a:solidFill>
                <a:latin typeface="Arial" charset="0"/>
                <a:ea typeface="MS PGothic" pitchFamily="34" charset="-128"/>
              </a:defRPr>
            </a:lvl5pPr>
            <a:lvl6pPr marL="2514600" indent="-228600" defTabSz="922338" eaLnBrk="0" fontAlgn="base" hangingPunct="0">
              <a:spcBef>
                <a:spcPct val="0"/>
              </a:spcBef>
              <a:spcAft>
                <a:spcPct val="0"/>
              </a:spcAft>
              <a:defRPr sz="1000">
                <a:solidFill>
                  <a:schemeClr val="tx1"/>
                </a:solidFill>
                <a:latin typeface="Arial" charset="0"/>
                <a:ea typeface="MS PGothic" pitchFamily="34" charset="-128"/>
              </a:defRPr>
            </a:lvl6pPr>
            <a:lvl7pPr marL="2971800" indent="-228600" defTabSz="922338" eaLnBrk="0" fontAlgn="base" hangingPunct="0">
              <a:spcBef>
                <a:spcPct val="0"/>
              </a:spcBef>
              <a:spcAft>
                <a:spcPct val="0"/>
              </a:spcAft>
              <a:defRPr sz="1000">
                <a:solidFill>
                  <a:schemeClr val="tx1"/>
                </a:solidFill>
                <a:latin typeface="Arial" charset="0"/>
                <a:ea typeface="MS PGothic" pitchFamily="34" charset="-128"/>
              </a:defRPr>
            </a:lvl7pPr>
            <a:lvl8pPr marL="3429000" indent="-228600" defTabSz="922338" eaLnBrk="0" fontAlgn="base" hangingPunct="0">
              <a:spcBef>
                <a:spcPct val="0"/>
              </a:spcBef>
              <a:spcAft>
                <a:spcPct val="0"/>
              </a:spcAft>
              <a:defRPr sz="1000">
                <a:solidFill>
                  <a:schemeClr val="tx1"/>
                </a:solidFill>
                <a:latin typeface="Arial" charset="0"/>
                <a:ea typeface="MS PGothic" pitchFamily="34" charset="-128"/>
              </a:defRPr>
            </a:lvl8pPr>
            <a:lvl9pPr marL="3886200" indent="-228600" defTabSz="922338" eaLnBrk="0" fontAlgn="base" hangingPunct="0">
              <a:spcBef>
                <a:spcPct val="0"/>
              </a:spcBef>
              <a:spcAft>
                <a:spcPct val="0"/>
              </a:spcAft>
              <a:defRPr sz="1000">
                <a:solidFill>
                  <a:schemeClr val="tx1"/>
                </a:solidFill>
                <a:latin typeface="Arial" charset="0"/>
                <a:ea typeface="MS PGothic" pitchFamily="34" charset="-128"/>
              </a:defRPr>
            </a:lvl9pPr>
          </a:lstStyle>
          <a:p>
            <a:pPr algn="r" eaLnBrk="1" hangingPunct="1"/>
            <a:fld id="{BD507DD0-F0B1-438D-A950-19DC0DD4387F}" type="slidenum">
              <a:rPr lang="en-US" sz="1200">
                <a:latin typeface="Tahoma" pitchFamily="34" charset="0"/>
              </a:rPr>
              <a:pPr algn="r" eaLnBrk="1" hangingPunct="1"/>
              <a:t>38</a:t>
            </a:fld>
            <a:endParaRPr lang="en-US" sz="1200" dirty="0">
              <a:latin typeface="Tahoma"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23925" y="4379913"/>
            <a:ext cx="5086350"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lstStyle/>
          <a:p>
            <a:pPr eaLnBrk="1" hangingPunct="1"/>
            <a:r>
              <a:rPr lang="en-US" dirty="0" smtClean="0">
                <a:latin typeface="Times New Roman" pitchFamily="18" charset="0"/>
              </a:rPr>
              <a:t>RL: Update</a:t>
            </a:r>
          </a:p>
        </p:txBody>
      </p:sp>
    </p:spTree>
    <p:extLst>
      <p:ext uri="{BB962C8B-B14F-4D97-AF65-F5344CB8AC3E}">
        <p14:creationId xmlns:p14="http://schemas.microsoft.com/office/powerpoint/2010/main" val="328155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36650" y="684213"/>
            <a:ext cx="4662488" cy="3497262"/>
          </a:xfrm>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5779" name="Rectangle 3"/>
          <p:cNvSpPr>
            <a:spLocks noGrp="1" noChangeArrowheads="1"/>
          </p:cNvSpPr>
          <p:nvPr>
            <p:ph type="body" idx="1"/>
          </p:nvPr>
        </p:nvSpPr>
        <p:spPr>
          <a:xfrm>
            <a:off x="922338" y="4379913"/>
            <a:ext cx="5084762"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172601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2424272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52459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1330847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929063" y="87598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nchor="b"/>
          <a:lstStyle>
            <a:lvl1pPr defTabSz="922338" eaLnBrk="0" hangingPunct="0">
              <a:defRPr sz="1000">
                <a:solidFill>
                  <a:schemeClr val="tx1"/>
                </a:solidFill>
                <a:latin typeface="Arial" charset="0"/>
                <a:ea typeface="MS PGothic" pitchFamily="34" charset="-128"/>
              </a:defRPr>
            </a:lvl1pPr>
            <a:lvl2pPr marL="742950" indent="-285750" defTabSz="922338" eaLnBrk="0" hangingPunct="0">
              <a:defRPr sz="1000">
                <a:solidFill>
                  <a:schemeClr val="tx1"/>
                </a:solidFill>
                <a:latin typeface="Arial" charset="0"/>
                <a:ea typeface="MS PGothic" pitchFamily="34" charset="-128"/>
              </a:defRPr>
            </a:lvl2pPr>
            <a:lvl3pPr marL="1143000" indent="-228600" defTabSz="922338" eaLnBrk="0" hangingPunct="0">
              <a:defRPr sz="1000">
                <a:solidFill>
                  <a:schemeClr val="tx1"/>
                </a:solidFill>
                <a:latin typeface="Arial" charset="0"/>
                <a:ea typeface="MS PGothic" pitchFamily="34" charset="-128"/>
              </a:defRPr>
            </a:lvl3pPr>
            <a:lvl4pPr marL="1600200" indent="-228600" defTabSz="922338" eaLnBrk="0" hangingPunct="0">
              <a:defRPr sz="1000">
                <a:solidFill>
                  <a:schemeClr val="tx1"/>
                </a:solidFill>
                <a:latin typeface="Arial" charset="0"/>
                <a:ea typeface="MS PGothic" pitchFamily="34" charset="-128"/>
              </a:defRPr>
            </a:lvl4pPr>
            <a:lvl5pPr marL="2057400" indent="-228600" defTabSz="922338" eaLnBrk="0" hangingPunct="0">
              <a:defRPr sz="1000">
                <a:solidFill>
                  <a:schemeClr val="tx1"/>
                </a:solidFill>
                <a:latin typeface="Arial" charset="0"/>
                <a:ea typeface="MS PGothic" pitchFamily="34" charset="-128"/>
              </a:defRPr>
            </a:lvl5pPr>
            <a:lvl6pPr marL="2514600" indent="-228600" defTabSz="922338" eaLnBrk="0" fontAlgn="base" hangingPunct="0">
              <a:spcBef>
                <a:spcPct val="0"/>
              </a:spcBef>
              <a:spcAft>
                <a:spcPct val="0"/>
              </a:spcAft>
              <a:defRPr sz="1000">
                <a:solidFill>
                  <a:schemeClr val="tx1"/>
                </a:solidFill>
                <a:latin typeface="Arial" charset="0"/>
                <a:ea typeface="MS PGothic" pitchFamily="34" charset="-128"/>
              </a:defRPr>
            </a:lvl6pPr>
            <a:lvl7pPr marL="2971800" indent="-228600" defTabSz="922338" eaLnBrk="0" fontAlgn="base" hangingPunct="0">
              <a:spcBef>
                <a:spcPct val="0"/>
              </a:spcBef>
              <a:spcAft>
                <a:spcPct val="0"/>
              </a:spcAft>
              <a:defRPr sz="1000">
                <a:solidFill>
                  <a:schemeClr val="tx1"/>
                </a:solidFill>
                <a:latin typeface="Arial" charset="0"/>
                <a:ea typeface="MS PGothic" pitchFamily="34" charset="-128"/>
              </a:defRPr>
            </a:lvl7pPr>
            <a:lvl8pPr marL="3429000" indent="-228600" defTabSz="922338" eaLnBrk="0" fontAlgn="base" hangingPunct="0">
              <a:spcBef>
                <a:spcPct val="0"/>
              </a:spcBef>
              <a:spcAft>
                <a:spcPct val="0"/>
              </a:spcAft>
              <a:defRPr sz="1000">
                <a:solidFill>
                  <a:schemeClr val="tx1"/>
                </a:solidFill>
                <a:latin typeface="Arial" charset="0"/>
                <a:ea typeface="MS PGothic" pitchFamily="34" charset="-128"/>
              </a:defRPr>
            </a:lvl8pPr>
            <a:lvl9pPr marL="3886200" indent="-228600" defTabSz="922338" eaLnBrk="0" fontAlgn="base" hangingPunct="0">
              <a:spcBef>
                <a:spcPct val="0"/>
              </a:spcBef>
              <a:spcAft>
                <a:spcPct val="0"/>
              </a:spcAft>
              <a:defRPr sz="1000">
                <a:solidFill>
                  <a:schemeClr val="tx1"/>
                </a:solidFill>
                <a:latin typeface="Arial" charset="0"/>
                <a:ea typeface="MS PGothic" pitchFamily="34" charset="-128"/>
              </a:defRPr>
            </a:lvl9pPr>
          </a:lstStyle>
          <a:p>
            <a:pPr algn="r" eaLnBrk="1" hangingPunct="1"/>
            <a:fld id="{64AB0AD1-363F-4E72-805C-8972FFFDB822}" type="slidenum">
              <a:rPr lang="en-US" sz="1200">
                <a:latin typeface="Tahoma" pitchFamily="34" charset="0"/>
              </a:rPr>
              <a:pPr algn="r" eaLnBrk="1" hangingPunct="1"/>
              <a:t>42</a:t>
            </a:fld>
            <a:endParaRPr lang="en-US" sz="1200" dirty="0">
              <a:latin typeface="Tahoma"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23925" y="4379913"/>
            <a:ext cx="5086350"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lstStyle/>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3963105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929063" y="87598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nchor="b"/>
          <a:lstStyle>
            <a:lvl1pPr defTabSz="922338" eaLnBrk="0" hangingPunct="0">
              <a:defRPr sz="1000">
                <a:solidFill>
                  <a:schemeClr val="tx1"/>
                </a:solidFill>
                <a:latin typeface="Arial" charset="0"/>
                <a:ea typeface="MS PGothic" pitchFamily="34" charset="-128"/>
              </a:defRPr>
            </a:lvl1pPr>
            <a:lvl2pPr marL="742950" indent="-285750" defTabSz="922338" eaLnBrk="0" hangingPunct="0">
              <a:defRPr sz="1000">
                <a:solidFill>
                  <a:schemeClr val="tx1"/>
                </a:solidFill>
                <a:latin typeface="Arial" charset="0"/>
                <a:ea typeface="MS PGothic" pitchFamily="34" charset="-128"/>
              </a:defRPr>
            </a:lvl2pPr>
            <a:lvl3pPr marL="1143000" indent="-228600" defTabSz="922338" eaLnBrk="0" hangingPunct="0">
              <a:defRPr sz="1000">
                <a:solidFill>
                  <a:schemeClr val="tx1"/>
                </a:solidFill>
                <a:latin typeface="Arial" charset="0"/>
                <a:ea typeface="MS PGothic" pitchFamily="34" charset="-128"/>
              </a:defRPr>
            </a:lvl3pPr>
            <a:lvl4pPr marL="1600200" indent="-228600" defTabSz="922338" eaLnBrk="0" hangingPunct="0">
              <a:defRPr sz="1000">
                <a:solidFill>
                  <a:schemeClr val="tx1"/>
                </a:solidFill>
                <a:latin typeface="Arial" charset="0"/>
                <a:ea typeface="MS PGothic" pitchFamily="34" charset="-128"/>
              </a:defRPr>
            </a:lvl4pPr>
            <a:lvl5pPr marL="2057400" indent="-228600" defTabSz="922338" eaLnBrk="0" hangingPunct="0">
              <a:defRPr sz="1000">
                <a:solidFill>
                  <a:schemeClr val="tx1"/>
                </a:solidFill>
                <a:latin typeface="Arial" charset="0"/>
                <a:ea typeface="MS PGothic" pitchFamily="34" charset="-128"/>
              </a:defRPr>
            </a:lvl5pPr>
            <a:lvl6pPr marL="2514600" indent="-228600" defTabSz="922338" eaLnBrk="0" fontAlgn="base" hangingPunct="0">
              <a:spcBef>
                <a:spcPct val="0"/>
              </a:spcBef>
              <a:spcAft>
                <a:spcPct val="0"/>
              </a:spcAft>
              <a:defRPr sz="1000">
                <a:solidFill>
                  <a:schemeClr val="tx1"/>
                </a:solidFill>
                <a:latin typeface="Arial" charset="0"/>
                <a:ea typeface="MS PGothic" pitchFamily="34" charset="-128"/>
              </a:defRPr>
            </a:lvl6pPr>
            <a:lvl7pPr marL="2971800" indent="-228600" defTabSz="922338" eaLnBrk="0" fontAlgn="base" hangingPunct="0">
              <a:spcBef>
                <a:spcPct val="0"/>
              </a:spcBef>
              <a:spcAft>
                <a:spcPct val="0"/>
              </a:spcAft>
              <a:defRPr sz="1000">
                <a:solidFill>
                  <a:schemeClr val="tx1"/>
                </a:solidFill>
                <a:latin typeface="Arial" charset="0"/>
                <a:ea typeface="MS PGothic" pitchFamily="34" charset="-128"/>
              </a:defRPr>
            </a:lvl7pPr>
            <a:lvl8pPr marL="3429000" indent="-228600" defTabSz="922338" eaLnBrk="0" fontAlgn="base" hangingPunct="0">
              <a:spcBef>
                <a:spcPct val="0"/>
              </a:spcBef>
              <a:spcAft>
                <a:spcPct val="0"/>
              </a:spcAft>
              <a:defRPr sz="1000">
                <a:solidFill>
                  <a:schemeClr val="tx1"/>
                </a:solidFill>
                <a:latin typeface="Arial" charset="0"/>
                <a:ea typeface="MS PGothic" pitchFamily="34" charset="-128"/>
              </a:defRPr>
            </a:lvl8pPr>
            <a:lvl9pPr marL="3886200" indent="-228600" defTabSz="922338" eaLnBrk="0" fontAlgn="base" hangingPunct="0">
              <a:spcBef>
                <a:spcPct val="0"/>
              </a:spcBef>
              <a:spcAft>
                <a:spcPct val="0"/>
              </a:spcAft>
              <a:defRPr sz="1000">
                <a:solidFill>
                  <a:schemeClr val="tx1"/>
                </a:solidFill>
                <a:latin typeface="Arial" charset="0"/>
                <a:ea typeface="MS PGothic" pitchFamily="34" charset="-128"/>
              </a:defRPr>
            </a:lvl9pPr>
          </a:lstStyle>
          <a:p>
            <a:pPr algn="r" eaLnBrk="1" hangingPunct="1"/>
            <a:fld id="{70399E65-AF35-46CD-8B6D-7E30918C0DE2}" type="slidenum">
              <a:rPr lang="en-US" sz="1200">
                <a:latin typeface="Tahoma" pitchFamily="34" charset="0"/>
              </a:rPr>
              <a:pPr algn="r" eaLnBrk="1" hangingPunct="1"/>
              <a:t>43</a:t>
            </a:fld>
            <a:endParaRPr lang="en-US" sz="1200" dirty="0">
              <a:latin typeface="Tahoma"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23925" y="4379913"/>
            <a:ext cx="5086350"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lstStyle/>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2663002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929063" y="87598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nchor="b"/>
          <a:lstStyle>
            <a:lvl1pPr defTabSz="922338" eaLnBrk="0" hangingPunct="0">
              <a:defRPr sz="1000">
                <a:solidFill>
                  <a:schemeClr val="tx1"/>
                </a:solidFill>
                <a:latin typeface="Arial" charset="0"/>
                <a:ea typeface="MS PGothic" pitchFamily="34" charset="-128"/>
              </a:defRPr>
            </a:lvl1pPr>
            <a:lvl2pPr marL="742950" indent="-285750" defTabSz="922338" eaLnBrk="0" hangingPunct="0">
              <a:defRPr sz="1000">
                <a:solidFill>
                  <a:schemeClr val="tx1"/>
                </a:solidFill>
                <a:latin typeface="Arial" charset="0"/>
                <a:ea typeface="MS PGothic" pitchFamily="34" charset="-128"/>
              </a:defRPr>
            </a:lvl2pPr>
            <a:lvl3pPr marL="1143000" indent="-228600" defTabSz="922338" eaLnBrk="0" hangingPunct="0">
              <a:defRPr sz="1000">
                <a:solidFill>
                  <a:schemeClr val="tx1"/>
                </a:solidFill>
                <a:latin typeface="Arial" charset="0"/>
                <a:ea typeface="MS PGothic" pitchFamily="34" charset="-128"/>
              </a:defRPr>
            </a:lvl3pPr>
            <a:lvl4pPr marL="1600200" indent="-228600" defTabSz="922338" eaLnBrk="0" hangingPunct="0">
              <a:defRPr sz="1000">
                <a:solidFill>
                  <a:schemeClr val="tx1"/>
                </a:solidFill>
                <a:latin typeface="Arial" charset="0"/>
                <a:ea typeface="MS PGothic" pitchFamily="34" charset="-128"/>
              </a:defRPr>
            </a:lvl4pPr>
            <a:lvl5pPr marL="2057400" indent="-228600" defTabSz="922338" eaLnBrk="0" hangingPunct="0">
              <a:defRPr sz="1000">
                <a:solidFill>
                  <a:schemeClr val="tx1"/>
                </a:solidFill>
                <a:latin typeface="Arial" charset="0"/>
                <a:ea typeface="MS PGothic" pitchFamily="34" charset="-128"/>
              </a:defRPr>
            </a:lvl5pPr>
            <a:lvl6pPr marL="2514600" indent="-228600" defTabSz="922338" eaLnBrk="0" fontAlgn="base" hangingPunct="0">
              <a:spcBef>
                <a:spcPct val="0"/>
              </a:spcBef>
              <a:spcAft>
                <a:spcPct val="0"/>
              </a:spcAft>
              <a:defRPr sz="1000">
                <a:solidFill>
                  <a:schemeClr val="tx1"/>
                </a:solidFill>
                <a:latin typeface="Arial" charset="0"/>
                <a:ea typeface="MS PGothic" pitchFamily="34" charset="-128"/>
              </a:defRPr>
            </a:lvl6pPr>
            <a:lvl7pPr marL="2971800" indent="-228600" defTabSz="922338" eaLnBrk="0" fontAlgn="base" hangingPunct="0">
              <a:spcBef>
                <a:spcPct val="0"/>
              </a:spcBef>
              <a:spcAft>
                <a:spcPct val="0"/>
              </a:spcAft>
              <a:defRPr sz="1000">
                <a:solidFill>
                  <a:schemeClr val="tx1"/>
                </a:solidFill>
                <a:latin typeface="Arial" charset="0"/>
                <a:ea typeface="MS PGothic" pitchFamily="34" charset="-128"/>
              </a:defRPr>
            </a:lvl7pPr>
            <a:lvl8pPr marL="3429000" indent="-228600" defTabSz="922338" eaLnBrk="0" fontAlgn="base" hangingPunct="0">
              <a:spcBef>
                <a:spcPct val="0"/>
              </a:spcBef>
              <a:spcAft>
                <a:spcPct val="0"/>
              </a:spcAft>
              <a:defRPr sz="1000">
                <a:solidFill>
                  <a:schemeClr val="tx1"/>
                </a:solidFill>
                <a:latin typeface="Arial" charset="0"/>
                <a:ea typeface="MS PGothic" pitchFamily="34" charset="-128"/>
              </a:defRPr>
            </a:lvl8pPr>
            <a:lvl9pPr marL="3886200" indent="-228600" defTabSz="922338" eaLnBrk="0" fontAlgn="base" hangingPunct="0">
              <a:spcBef>
                <a:spcPct val="0"/>
              </a:spcBef>
              <a:spcAft>
                <a:spcPct val="0"/>
              </a:spcAft>
              <a:defRPr sz="1000">
                <a:solidFill>
                  <a:schemeClr val="tx1"/>
                </a:solidFill>
                <a:latin typeface="Arial" charset="0"/>
                <a:ea typeface="MS PGothic" pitchFamily="34" charset="-128"/>
              </a:defRPr>
            </a:lvl9pPr>
          </a:lstStyle>
          <a:p>
            <a:pPr algn="r" eaLnBrk="1" hangingPunct="1"/>
            <a:fld id="{27C3B4DC-ED21-4140-8B8B-23DF6E9A1624}" type="slidenum">
              <a:rPr lang="en-US" sz="1200">
                <a:latin typeface="Tahoma" pitchFamily="34" charset="0"/>
              </a:rPr>
              <a:pPr algn="r" eaLnBrk="1" hangingPunct="1"/>
              <a:t>44</a:t>
            </a:fld>
            <a:endParaRPr lang="en-US" sz="1200" dirty="0">
              <a:latin typeface="Tahom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23925" y="4379913"/>
            <a:ext cx="5086350"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lstStyle/>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2065975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5799" algn="l"/>
                <a:tab pos="1311599" algn="l"/>
                <a:tab pos="1967398" algn="l"/>
                <a:tab pos="2623197" algn="l"/>
              </a:tabLst>
              <a:defRPr sz="2200">
                <a:solidFill>
                  <a:schemeClr val="tx1"/>
                </a:solidFill>
                <a:latin typeface="Arial" charset="0"/>
                <a:ea typeface="ＭＳ Ｐゴシック" charset="0"/>
                <a:cs typeface="DejaVu Sans" charset="0"/>
              </a:defRPr>
            </a:lvl1pPr>
            <a:lvl2pPr marL="34363309" indent="-33949121" eaLnBrk="0">
              <a:tabLst>
                <a:tab pos="655799" algn="l"/>
                <a:tab pos="1311599" algn="l"/>
                <a:tab pos="1967398" algn="l"/>
                <a:tab pos="2623197" algn="l"/>
              </a:tabLst>
              <a:defRPr sz="2200">
                <a:solidFill>
                  <a:schemeClr val="tx1"/>
                </a:solidFill>
                <a:latin typeface="Arial" charset="0"/>
                <a:ea typeface="DejaVu Sans" charset="0"/>
                <a:cs typeface="DejaVu Sans" charset="0"/>
              </a:defRPr>
            </a:lvl2pPr>
            <a:lvl3pPr eaLnBrk="0">
              <a:tabLst>
                <a:tab pos="655799" algn="l"/>
                <a:tab pos="1311599" algn="l"/>
                <a:tab pos="1967398" algn="l"/>
                <a:tab pos="2623197" algn="l"/>
              </a:tabLst>
              <a:defRPr sz="2200">
                <a:solidFill>
                  <a:schemeClr val="tx1"/>
                </a:solidFill>
                <a:latin typeface="Arial" charset="0"/>
                <a:ea typeface="DejaVu Sans" charset="0"/>
                <a:cs typeface="DejaVu Sans" charset="0"/>
              </a:defRPr>
            </a:lvl3pPr>
            <a:lvl4pPr eaLnBrk="0">
              <a:tabLst>
                <a:tab pos="655799" algn="l"/>
                <a:tab pos="1311599" algn="l"/>
                <a:tab pos="1967398" algn="l"/>
                <a:tab pos="2623197" algn="l"/>
              </a:tabLst>
              <a:defRPr sz="2200">
                <a:solidFill>
                  <a:schemeClr val="tx1"/>
                </a:solidFill>
                <a:latin typeface="Arial" charset="0"/>
                <a:ea typeface="DejaVu Sans" charset="0"/>
                <a:cs typeface="DejaVu Sans" charset="0"/>
              </a:defRPr>
            </a:lvl4pPr>
            <a:lvl5pPr eaLnBrk="0">
              <a:tabLst>
                <a:tab pos="655799" algn="l"/>
                <a:tab pos="1311599" algn="l"/>
                <a:tab pos="1967398" algn="l"/>
                <a:tab pos="2623197" algn="l"/>
              </a:tabLst>
              <a:defRPr sz="2200">
                <a:solidFill>
                  <a:schemeClr val="tx1"/>
                </a:solidFill>
                <a:latin typeface="Arial" charset="0"/>
                <a:ea typeface="DejaVu Sans" charset="0"/>
                <a:cs typeface="DejaVu Sans" charset="0"/>
              </a:defRPr>
            </a:lvl5pPr>
            <a:lvl6pPr marL="414189" eaLnBrk="0" fontAlgn="base" hangingPunct="0">
              <a:lnSpc>
                <a:spcPct val="93000"/>
              </a:lnSpc>
              <a:spcBef>
                <a:spcPct val="0"/>
              </a:spcBef>
              <a:spcAft>
                <a:spcPct val="0"/>
              </a:spcAft>
              <a:tabLst>
                <a:tab pos="655799" algn="l"/>
                <a:tab pos="1311599" algn="l"/>
                <a:tab pos="1967398" algn="l"/>
                <a:tab pos="2623197" algn="l"/>
              </a:tabLst>
              <a:defRPr sz="2200">
                <a:solidFill>
                  <a:schemeClr val="tx1"/>
                </a:solidFill>
                <a:latin typeface="Arial" charset="0"/>
                <a:ea typeface="DejaVu Sans" charset="0"/>
                <a:cs typeface="DejaVu Sans" charset="0"/>
              </a:defRPr>
            </a:lvl6pPr>
            <a:lvl7pPr marL="828379" eaLnBrk="0" fontAlgn="base" hangingPunct="0">
              <a:lnSpc>
                <a:spcPct val="93000"/>
              </a:lnSpc>
              <a:spcBef>
                <a:spcPct val="0"/>
              </a:spcBef>
              <a:spcAft>
                <a:spcPct val="0"/>
              </a:spcAft>
              <a:tabLst>
                <a:tab pos="655799" algn="l"/>
                <a:tab pos="1311599" algn="l"/>
                <a:tab pos="1967398" algn="l"/>
                <a:tab pos="2623197" algn="l"/>
              </a:tabLst>
              <a:defRPr sz="2200">
                <a:solidFill>
                  <a:schemeClr val="tx1"/>
                </a:solidFill>
                <a:latin typeface="Arial" charset="0"/>
                <a:ea typeface="DejaVu Sans" charset="0"/>
                <a:cs typeface="DejaVu Sans" charset="0"/>
              </a:defRPr>
            </a:lvl7pPr>
            <a:lvl8pPr marL="1242567" eaLnBrk="0" fontAlgn="base" hangingPunct="0">
              <a:lnSpc>
                <a:spcPct val="93000"/>
              </a:lnSpc>
              <a:spcBef>
                <a:spcPct val="0"/>
              </a:spcBef>
              <a:spcAft>
                <a:spcPct val="0"/>
              </a:spcAft>
              <a:tabLst>
                <a:tab pos="655799" algn="l"/>
                <a:tab pos="1311599" algn="l"/>
                <a:tab pos="1967398" algn="l"/>
                <a:tab pos="2623197" algn="l"/>
              </a:tabLst>
              <a:defRPr sz="2200">
                <a:solidFill>
                  <a:schemeClr val="tx1"/>
                </a:solidFill>
                <a:latin typeface="Arial" charset="0"/>
                <a:ea typeface="DejaVu Sans" charset="0"/>
                <a:cs typeface="DejaVu Sans" charset="0"/>
              </a:defRPr>
            </a:lvl8pPr>
            <a:lvl9pPr marL="1656756" eaLnBrk="0" fontAlgn="base" hangingPunct="0">
              <a:lnSpc>
                <a:spcPct val="93000"/>
              </a:lnSpc>
              <a:spcBef>
                <a:spcPct val="0"/>
              </a:spcBef>
              <a:spcAft>
                <a:spcPct val="0"/>
              </a:spcAft>
              <a:tabLst>
                <a:tab pos="655799" algn="l"/>
                <a:tab pos="1311599" algn="l"/>
                <a:tab pos="1967398" algn="l"/>
                <a:tab pos="2623197" algn="l"/>
              </a:tabLst>
              <a:defRPr sz="2200">
                <a:solidFill>
                  <a:schemeClr val="tx1"/>
                </a:solidFill>
                <a:latin typeface="Arial" charset="0"/>
                <a:ea typeface="DejaVu Sans" charset="0"/>
                <a:cs typeface="DejaVu Sans" charset="0"/>
              </a:defRPr>
            </a:lvl9pPr>
          </a:lstStyle>
          <a:p>
            <a:pPr eaLnBrk="1"/>
            <a:fld id="{2B8F302B-CA62-E642-B27B-E2B456289D8C}" type="slidenum">
              <a:rPr lang="en-US" sz="1300">
                <a:solidFill>
                  <a:srgbClr val="000000"/>
                </a:solidFill>
                <a:latin typeface="Times New Roman" charset="0"/>
              </a:rPr>
              <a:pPr eaLnBrk="1"/>
              <a:t>45</a:t>
            </a:fld>
            <a:endParaRPr lang="en-US" sz="1300" dirty="0">
              <a:solidFill>
                <a:srgbClr val="000000"/>
              </a:solidFill>
              <a:latin typeface="Times New Roman" charset="0"/>
            </a:endParaRPr>
          </a:p>
        </p:txBody>
      </p:sp>
      <p:sp>
        <p:nvSpPr>
          <p:cNvPr id="49155" name="Text Box 1"/>
          <p:cNvSpPr txBox="1">
            <a:spLocks noChangeArrowheads="1"/>
          </p:cNvSpPr>
          <p:nvPr/>
        </p:nvSpPr>
        <p:spPr bwMode="auto">
          <a:xfrm>
            <a:off x="3927398" y="8757445"/>
            <a:ext cx="3002554" cy="45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33" tIns="42397" rIns="81533" bIns="42397" anchor="b"/>
          <a:lstStyle>
            <a:lvl1pPr eaLnBrk="0">
              <a:tabLst>
                <a:tab pos="723900" algn="l"/>
                <a:tab pos="1447800" algn="l"/>
                <a:tab pos="2171700" algn="l"/>
                <a:tab pos="2895600" algn="l"/>
              </a:tabLst>
              <a:defRPr sz="2400">
                <a:solidFill>
                  <a:schemeClr val="tx1"/>
                </a:solidFill>
                <a:latin typeface="Arial" charset="0"/>
                <a:ea typeface="ＭＳ Ｐゴシック" charset="0"/>
                <a:cs typeface="DejaVu Sans" charset="0"/>
              </a:defRPr>
            </a:lvl1pPr>
            <a:lvl2pPr marL="37931725" indent="-37474525" eaLnBrk="0">
              <a:tabLst>
                <a:tab pos="723900" algn="l"/>
                <a:tab pos="1447800" algn="l"/>
                <a:tab pos="2171700" algn="l"/>
                <a:tab pos="2895600" algn="l"/>
              </a:tabLst>
              <a:defRPr sz="2400">
                <a:solidFill>
                  <a:schemeClr val="tx1"/>
                </a:solidFill>
                <a:latin typeface="Arial" charset="0"/>
                <a:ea typeface="DejaVu Sans" charset="0"/>
                <a:cs typeface="DejaVu Sans" charset="0"/>
              </a:defRPr>
            </a:lvl2pPr>
            <a:lvl3pPr eaLnBrk="0">
              <a:tabLst>
                <a:tab pos="723900" algn="l"/>
                <a:tab pos="1447800" algn="l"/>
                <a:tab pos="2171700" algn="l"/>
                <a:tab pos="2895600" algn="l"/>
              </a:tabLst>
              <a:defRPr sz="2400">
                <a:solidFill>
                  <a:schemeClr val="tx1"/>
                </a:solidFill>
                <a:latin typeface="Arial" charset="0"/>
                <a:ea typeface="DejaVu Sans" charset="0"/>
                <a:cs typeface="DejaVu Sans" charset="0"/>
              </a:defRPr>
            </a:lvl3pPr>
            <a:lvl4pPr eaLnBrk="0">
              <a:tabLst>
                <a:tab pos="723900" algn="l"/>
                <a:tab pos="1447800" algn="l"/>
                <a:tab pos="2171700" algn="l"/>
                <a:tab pos="2895600" algn="l"/>
              </a:tabLst>
              <a:defRPr sz="2400">
                <a:solidFill>
                  <a:schemeClr val="tx1"/>
                </a:solidFill>
                <a:latin typeface="Arial" charset="0"/>
                <a:ea typeface="DejaVu Sans" charset="0"/>
                <a:cs typeface="DejaVu Sans" charset="0"/>
              </a:defRPr>
            </a:lvl4pPr>
            <a:lvl5pPr eaLnBrk="0">
              <a:tabLst>
                <a:tab pos="723900" algn="l"/>
                <a:tab pos="1447800" algn="l"/>
                <a:tab pos="2171700" algn="l"/>
                <a:tab pos="2895600" algn="l"/>
              </a:tabLst>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charset="0"/>
                <a:ea typeface="DejaVu Sans" charset="0"/>
                <a:cs typeface="DejaVu Sans" charset="0"/>
              </a:defRPr>
            </a:lvl9pPr>
          </a:lstStyle>
          <a:p>
            <a:pPr algn="r" eaLnBrk="1" hangingPunct="1">
              <a:lnSpc>
                <a:spcPct val="100000"/>
              </a:lnSpc>
              <a:buClrTx/>
              <a:buFontTx/>
              <a:buNone/>
            </a:pPr>
            <a:fld id="{4BBB6815-8DC4-3142-82D3-EC0F4CF96813}" type="slidenum">
              <a:rPr lang="en-US" sz="1100">
                <a:solidFill>
                  <a:srgbClr val="000000"/>
                </a:solidFill>
                <a:latin typeface="Times New Roman" charset="0"/>
              </a:rPr>
              <a:pPr algn="r" eaLnBrk="1" hangingPunct="1">
                <a:lnSpc>
                  <a:spcPct val="100000"/>
                </a:lnSpc>
                <a:buClrTx/>
                <a:buFontTx/>
                <a:buNone/>
              </a:pPr>
              <a:t>45</a:t>
            </a:fld>
            <a:endParaRPr lang="en-US" sz="1100" dirty="0">
              <a:solidFill>
                <a:srgbClr val="000000"/>
              </a:solidFill>
              <a:latin typeface="Times New Roman" charset="0"/>
            </a:endParaRPr>
          </a:p>
        </p:txBody>
      </p:sp>
      <p:sp>
        <p:nvSpPr>
          <p:cNvPr id="49156" name="Text Box 2"/>
          <p:cNvSpPr txBox="1">
            <a:spLocks noChangeArrowheads="1"/>
          </p:cNvSpPr>
          <p:nvPr/>
        </p:nvSpPr>
        <p:spPr bwMode="auto">
          <a:xfrm>
            <a:off x="3928814" y="8760355"/>
            <a:ext cx="3005386" cy="45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3490" tIns="41745" rIns="83490" bIns="41745" anchor="b"/>
          <a:lstStyle>
            <a:lvl1pPr eaLnBrk="0">
              <a:tabLst>
                <a:tab pos="723900" algn="l"/>
                <a:tab pos="1447800" algn="l"/>
                <a:tab pos="2171700" algn="l"/>
                <a:tab pos="2895600" algn="l"/>
              </a:tabLst>
              <a:defRPr sz="2400">
                <a:solidFill>
                  <a:schemeClr val="tx1"/>
                </a:solidFill>
                <a:latin typeface="Arial" charset="0"/>
                <a:ea typeface="ＭＳ Ｐゴシック" charset="0"/>
                <a:cs typeface="DejaVu Sans" charset="0"/>
              </a:defRPr>
            </a:lvl1pPr>
            <a:lvl2pPr marL="37931725" indent="-37474525" eaLnBrk="0">
              <a:tabLst>
                <a:tab pos="723900" algn="l"/>
                <a:tab pos="1447800" algn="l"/>
                <a:tab pos="2171700" algn="l"/>
                <a:tab pos="2895600" algn="l"/>
              </a:tabLst>
              <a:defRPr sz="2400">
                <a:solidFill>
                  <a:schemeClr val="tx1"/>
                </a:solidFill>
                <a:latin typeface="Arial" charset="0"/>
                <a:ea typeface="DejaVu Sans" charset="0"/>
                <a:cs typeface="DejaVu Sans" charset="0"/>
              </a:defRPr>
            </a:lvl2pPr>
            <a:lvl3pPr eaLnBrk="0">
              <a:tabLst>
                <a:tab pos="723900" algn="l"/>
                <a:tab pos="1447800" algn="l"/>
                <a:tab pos="2171700" algn="l"/>
                <a:tab pos="2895600" algn="l"/>
              </a:tabLst>
              <a:defRPr sz="2400">
                <a:solidFill>
                  <a:schemeClr val="tx1"/>
                </a:solidFill>
                <a:latin typeface="Arial" charset="0"/>
                <a:ea typeface="DejaVu Sans" charset="0"/>
                <a:cs typeface="DejaVu Sans" charset="0"/>
              </a:defRPr>
            </a:lvl3pPr>
            <a:lvl4pPr eaLnBrk="0">
              <a:tabLst>
                <a:tab pos="723900" algn="l"/>
                <a:tab pos="1447800" algn="l"/>
                <a:tab pos="2171700" algn="l"/>
                <a:tab pos="2895600" algn="l"/>
              </a:tabLst>
              <a:defRPr sz="2400">
                <a:solidFill>
                  <a:schemeClr val="tx1"/>
                </a:solidFill>
                <a:latin typeface="Arial" charset="0"/>
                <a:ea typeface="DejaVu Sans" charset="0"/>
                <a:cs typeface="DejaVu Sans" charset="0"/>
              </a:defRPr>
            </a:lvl4pPr>
            <a:lvl5pPr eaLnBrk="0">
              <a:tabLst>
                <a:tab pos="723900" algn="l"/>
                <a:tab pos="1447800" algn="l"/>
                <a:tab pos="2171700" algn="l"/>
                <a:tab pos="2895600" algn="l"/>
              </a:tabLst>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tabLst>
                <a:tab pos="723900" algn="l"/>
                <a:tab pos="1447800" algn="l"/>
                <a:tab pos="2171700" algn="l"/>
                <a:tab pos="2895600" algn="l"/>
              </a:tabLst>
              <a:defRPr sz="2400">
                <a:solidFill>
                  <a:schemeClr val="tx1"/>
                </a:solidFill>
                <a:latin typeface="Arial" charset="0"/>
                <a:ea typeface="DejaVu Sans" charset="0"/>
                <a:cs typeface="DejaVu Sans" charset="0"/>
              </a:defRPr>
            </a:lvl9pPr>
          </a:lstStyle>
          <a:p>
            <a:pPr algn="r" eaLnBrk="1" hangingPunct="1">
              <a:lnSpc>
                <a:spcPct val="100000"/>
              </a:lnSpc>
              <a:buClrTx/>
              <a:buFontTx/>
              <a:buNone/>
            </a:pPr>
            <a:fld id="{8AEEF7CE-87FF-784B-A0B6-6CAA2711C095}" type="slidenum">
              <a:rPr lang="en-US" sz="1100">
                <a:solidFill>
                  <a:srgbClr val="000000"/>
                </a:solidFill>
                <a:latin typeface="Tahoma" charset="0"/>
              </a:rPr>
              <a:pPr algn="r" eaLnBrk="1" hangingPunct="1">
                <a:lnSpc>
                  <a:spcPct val="100000"/>
                </a:lnSpc>
                <a:buClrTx/>
                <a:buFontTx/>
                <a:buNone/>
              </a:pPr>
              <a:t>45</a:t>
            </a:fld>
            <a:endParaRPr lang="en-US" sz="1100" dirty="0">
              <a:solidFill>
                <a:srgbClr val="000000"/>
              </a:solidFill>
              <a:latin typeface="Tahoma" charset="0"/>
            </a:endParaRPr>
          </a:p>
        </p:txBody>
      </p:sp>
      <p:sp>
        <p:nvSpPr>
          <p:cNvPr id="49157" name="Text Box 3"/>
          <p:cNvSpPr txBox="1">
            <a:spLocks noGrp="1" noRot="1" noChangeAspect="1" noChangeArrowheads="1"/>
          </p:cNvSpPr>
          <p:nvPr>
            <p:ph type="sldImg"/>
          </p:nvPr>
        </p:nvSpPr>
        <p:spPr>
          <a:xfrm>
            <a:off x="1160463" y="693738"/>
            <a:ext cx="4611687" cy="3457575"/>
          </a:xfrm>
          <a:solidFill>
            <a:srgbClr val="FFFFFF"/>
          </a:solidFill>
          <a:ln>
            <a:solidFill>
              <a:srgbClr val="000000"/>
            </a:solidFill>
            <a:miter lim="800000"/>
            <a:headEnd/>
            <a:tailEnd/>
          </a:ln>
        </p:spPr>
      </p:sp>
      <p:sp>
        <p:nvSpPr>
          <p:cNvPr id="49158" name="Text Box 4"/>
          <p:cNvSpPr txBox="1">
            <a:spLocks noGrp="1" noChangeArrowheads="1"/>
          </p:cNvSpPr>
          <p:nvPr>
            <p:ph type="body" idx="1"/>
          </p:nvPr>
        </p:nvSpPr>
        <p:spPr>
          <a:xfrm>
            <a:off x="923428" y="4378723"/>
            <a:ext cx="5087346" cy="41487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4572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9144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1371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18288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spcBef>
                <a:spcPct val="0"/>
              </a:spcBef>
            </a:pPr>
            <a:endParaRPr lang="en-US" sz="1800" dirty="0">
              <a:latin typeface="Arial" charset="0"/>
              <a:cs typeface="DejaVu Sans" charset="0"/>
            </a:endParaRPr>
          </a:p>
        </p:txBody>
      </p:sp>
    </p:spTree>
    <p:extLst>
      <p:ext uri="{BB962C8B-B14F-4D97-AF65-F5344CB8AC3E}">
        <p14:creationId xmlns:p14="http://schemas.microsoft.com/office/powerpoint/2010/main" val="270271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a:ln/>
        </p:spPr>
      </p:sp>
      <p:sp>
        <p:nvSpPr>
          <p:cNvPr id="5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
        <p:nvSpPr>
          <p:cNvPr id="5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hangingPunct="1"/>
            <a:fld id="{D50A711E-74E7-4A0C-9B35-A7E5C857CB5F}" type="slidenum">
              <a:rPr lang="en-US" sz="1200"/>
              <a:pPr eaLnBrk="1" hangingPunct="1"/>
              <a:t>46</a:t>
            </a:fld>
            <a:endParaRPr lang="en-US" sz="1200" dirty="0"/>
          </a:p>
        </p:txBody>
      </p:sp>
    </p:spTree>
    <p:extLst>
      <p:ext uri="{BB962C8B-B14F-4D97-AF65-F5344CB8AC3E}">
        <p14:creationId xmlns:p14="http://schemas.microsoft.com/office/powerpoint/2010/main" val="2094791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a:ln/>
        </p:spPr>
      </p:sp>
      <p:sp>
        <p:nvSpPr>
          <p:cNvPr id="71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Times New Roman" pitchFamily="18" charset="0"/>
              <a:ea typeface="ＭＳ Ｐゴシック" pitchFamily="34" charset="-128"/>
            </a:endParaRPr>
          </a:p>
        </p:txBody>
      </p:sp>
      <p:sp>
        <p:nvSpPr>
          <p:cNvPr id="71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hangingPunct="1"/>
            <a:fld id="{B4383F87-5AA0-4782-9965-9655F819A21D}" type="slidenum">
              <a:rPr lang="en-US" sz="1200"/>
              <a:pPr eaLnBrk="1" hangingPunct="1"/>
              <a:t>49</a:t>
            </a:fld>
            <a:endParaRPr lang="en-US" sz="1200" dirty="0"/>
          </a:p>
        </p:txBody>
      </p:sp>
    </p:spTree>
    <p:extLst>
      <p:ext uri="{BB962C8B-B14F-4D97-AF65-F5344CB8AC3E}">
        <p14:creationId xmlns:p14="http://schemas.microsoft.com/office/powerpoint/2010/main" val="2213448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382822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r" eaLnBrk="1" hangingPunct="1"/>
            <a:fld id="{1FEB6E66-4C32-4E6E-B3F2-07C773B8F7BB}" type="slidenum">
              <a:rPr lang="en-US" sz="1200">
                <a:latin typeface="Times New Roman" pitchFamily="18" charset="0"/>
              </a:rPr>
              <a:pPr algn="r" eaLnBrk="1" hangingPunct="1"/>
              <a:t>3</a:t>
            </a:fld>
            <a:endParaRPr lang="en-US" sz="1200" dirty="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291429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1896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4029907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267031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043EBC-0AD9-4148-AEA3-3825FFC8EA47}" type="slidenum">
              <a:rPr lang="en-US" smtClean="0"/>
              <a:pPr>
                <a:defRPr/>
              </a:pPr>
              <a:t>8</a:t>
            </a:fld>
            <a:endParaRPr lang="en-US" dirty="0"/>
          </a:p>
        </p:txBody>
      </p:sp>
    </p:spTree>
    <p:extLst>
      <p:ext uri="{BB962C8B-B14F-4D97-AF65-F5344CB8AC3E}">
        <p14:creationId xmlns:p14="http://schemas.microsoft.com/office/powerpoint/2010/main" val="87941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929063" y="87598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nchor="b"/>
          <a:lstStyle>
            <a:lvl1pPr defTabSz="922338" eaLnBrk="0" hangingPunct="0">
              <a:defRPr sz="1000">
                <a:solidFill>
                  <a:schemeClr val="tx1"/>
                </a:solidFill>
                <a:latin typeface="Arial" charset="0"/>
                <a:ea typeface="MS PGothic" pitchFamily="34" charset="-128"/>
              </a:defRPr>
            </a:lvl1pPr>
            <a:lvl2pPr marL="742950" indent="-285750" defTabSz="922338" eaLnBrk="0" hangingPunct="0">
              <a:defRPr sz="1000">
                <a:solidFill>
                  <a:schemeClr val="tx1"/>
                </a:solidFill>
                <a:latin typeface="Arial" charset="0"/>
                <a:ea typeface="MS PGothic" pitchFamily="34" charset="-128"/>
              </a:defRPr>
            </a:lvl2pPr>
            <a:lvl3pPr marL="1143000" indent="-228600" defTabSz="922338" eaLnBrk="0" hangingPunct="0">
              <a:defRPr sz="1000">
                <a:solidFill>
                  <a:schemeClr val="tx1"/>
                </a:solidFill>
                <a:latin typeface="Arial" charset="0"/>
                <a:ea typeface="MS PGothic" pitchFamily="34" charset="-128"/>
              </a:defRPr>
            </a:lvl3pPr>
            <a:lvl4pPr marL="1600200" indent="-228600" defTabSz="922338" eaLnBrk="0" hangingPunct="0">
              <a:defRPr sz="1000">
                <a:solidFill>
                  <a:schemeClr val="tx1"/>
                </a:solidFill>
                <a:latin typeface="Arial" charset="0"/>
                <a:ea typeface="MS PGothic" pitchFamily="34" charset="-128"/>
              </a:defRPr>
            </a:lvl4pPr>
            <a:lvl5pPr marL="2057400" indent="-228600" defTabSz="922338" eaLnBrk="0" hangingPunct="0">
              <a:defRPr sz="1000">
                <a:solidFill>
                  <a:schemeClr val="tx1"/>
                </a:solidFill>
                <a:latin typeface="Arial" charset="0"/>
                <a:ea typeface="MS PGothic" pitchFamily="34" charset="-128"/>
              </a:defRPr>
            </a:lvl5pPr>
            <a:lvl6pPr marL="2514600" indent="-228600" defTabSz="922338" eaLnBrk="0" fontAlgn="base" hangingPunct="0">
              <a:spcBef>
                <a:spcPct val="0"/>
              </a:spcBef>
              <a:spcAft>
                <a:spcPct val="0"/>
              </a:spcAft>
              <a:defRPr sz="1000">
                <a:solidFill>
                  <a:schemeClr val="tx1"/>
                </a:solidFill>
                <a:latin typeface="Arial" charset="0"/>
                <a:ea typeface="MS PGothic" pitchFamily="34" charset="-128"/>
              </a:defRPr>
            </a:lvl6pPr>
            <a:lvl7pPr marL="2971800" indent="-228600" defTabSz="922338" eaLnBrk="0" fontAlgn="base" hangingPunct="0">
              <a:spcBef>
                <a:spcPct val="0"/>
              </a:spcBef>
              <a:spcAft>
                <a:spcPct val="0"/>
              </a:spcAft>
              <a:defRPr sz="1000">
                <a:solidFill>
                  <a:schemeClr val="tx1"/>
                </a:solidFill>
                <a:latin typeface="Arial" charset="0"/>
                <a:ea typeface="MS PGothic" pitchFamily="34" charset="-128"/>
              </a:defRPr>
            </a:lvl7pPr>
            <a:lvl8pPr marL="3429000" indent="-228600" defTabSz="922338" eaLnBrk="0" fontAlgn="base" hangingPunct="0">
              <a:spcBef>
                <a:spcPct val="0"/>
              </a:spcBef>
              <a:spcAft>
                <a:spcPct val="0"/>
              </a:spcAft>
              <a:defRPr sz="1000">
                <a:solidFill>
                  <a:schemeClr val="tx1"/>
                </a:solidFill>
                <a:latin typeface="Arial" charset="0"/>
                <a:ea typeface="MS PGothic" pitchFamily="34" charset="-128"/>
              </a:defRPr>
            </a:lvl8pPr>
            <a:lvl9pPr marL="3886200" indent="-228600" defTabSz="922338" eaLnBrk="0" fontAlgn="base" hangingPunct="0">
              <a:spcBef>
                <a:spcPct val="0"/>
              </a:spcBef>
              <a:spcAft>
                <a:spcPct val="0"/>
              </a:spcAft>
              <a:defRPr sz="1000">
                <a:solidFill>
                  <a:schemeClr val="tx1"/>
                </a:solidFill>
                <a:latin typeface="Arial" charset="0"/>
                <a:ea typeface="MS PGothic" pitchFamily="34" charset="-128"/>
              </a:defRPr>
            </a:lvl9pPr>
          </a:lstStyle>
          <a:p>
            <a:pPr algn="r" eaLnBrk="1" hangingPunct="1"/>
            <a:fld id="{26BD0392-6BE7-4F46-A559-D5035A8C2D4C}" type="slidenum">
              <a:rPr lang="en-US" sz="1200">
                <a:latin typeface="Tahoma" pitchFamily="34" charset="0"/>
              </a:rPr>
              <a:pPr algn="r" eaLnBrk="1" hangingPunct="1"/>
              <a:t>11</a:t>
            </a:fld>
            <a:endParaRPr lang="en-US" sz="1200" dirty="0">
              <a:latin typeface="Tahoma"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23925" y="4379913"/>
            <a:ext cx="5086350"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9" tIns="46154" rIns="92309" bIns="46154"/>
          <a:lstStyle/>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1470514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330536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1514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858000" cy="533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306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2024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858000"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7772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657600"/>
            <a:ext cx="7772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62896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757507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95871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858000"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1721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8129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858000"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3810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492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1637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858000" cy="533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7727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45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13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781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0" y="22225"/>
            <a:ext cx="9144000" cy="6788150"/>
            <a:chOff x="0" y="22818"/>
            <a:chExt cx="9144000" cy="6788150"/>
          </a:xfrm>
        </p:grpSpPr>
        <p:pic>
          <p:nvPicPr>
            <p:cNvPr id="1030" name="Picture 106" descr="NASAmeatball_transp"/>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22818"/>
              <a:ext cx="8382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8"/>
            <p:cNvSpPr>
              <a:spLocks noChangeShapeType="1"/>
            </p:cNvSpPr>
            <p:nvPr userDrawn="1"/>
          </p:nvSpPr>
          <p:spPr bwMode="auto">
            <a:xfrm>
              <a:off x="381000" y="867368"/>
              <a:ext cx="8301038"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32" name="Line 9"/>
            <p:cNvSpPr>
              <a:spLocks noChangeShapeType="1"/>
            </p:cNvSpPr>
            <p:nvPr userDrawn="1"/>
          </p:nvSpPr>
          <p:spPr bwMode="auto">
            <a:xfrm>
              <a:off x="533400" y="943568"/>
              <a:ext cx="8301038" cy="0"/>
            </a:xfrm>
            <a:prstGeom prst="line">
              <a:avLst/>
            </a:prstGeom>
            <a:noFill/>
            <a:ln w="28575">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33" name="Line 67"/>
            <p:cNvSpPr>
              <a:spLocks noChangeShapeType="1"/>
            </p:cNvSpPr>
            <p:nvPr userDrawn="1"/>
          </p:nvSpPr>
          <p:spPr bwMode="auto">
            <a:xfrm>
              <a:off x="304800" y="6582368"/>
              <a:ext cx="7315200"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34" name="Line 68"/>
            <p:cNvSpPr>
              <a:spLocks noChangeShapeType="1"/>
            </p:cNvSpPr>
            <p:nvPr userDrawn="1"/>
          </p:nvSpPr>
          <p:spPr bwMode="auto">
            <a:xfrm>
              <a:off x="304800" y="6506168"/>
              <a:ext cx="7391400"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1035" name="Picture 69" descr="esto-logo"/>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848600" y="6163268"/>
              <a:ext cx="1295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3"/>
          <p:cNvSpPr>
            <a:spLocks noGrp="1" noChangeArrowheads="1"/>
          </p:cNvSpPr>
          <p:nvPr>
            <p:ph type="body" idx="1"/>
          </p:nvPr>
        </p:nvSpPr>
        <p:spPr bwMode="auto">
          <a:xfrm>
            <a:off x="685800" y="1066800"/>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12"/>
          <p:cNvSpPr>
            <a:spLocks noChangeArrowheads="1"/>
          </p:cNvSpPr>
          <p:nvPr/>
        </p:nvSpPr>
        <p:spPr bwMode="auto">
          <a:xfrm>
            <a:off x="3924300" y="65532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68D1C343-FECE-4B2E-970B-57ECDFB97340}" type="slidenum">
              <a:rPr lang="en-US" sz="1200">
                <a:latin typeface="Times New Roman" pitchFamily="18" charset="0"/>
              </a:rPr>
              <a:pPr algn="ctr"/>
              <a:t>‹#›</a:t>
            </a:fld>
            <a:endParaRPr lang="en-US" sz="1400" dirty="0">
              <a:latin typeface="Times New Roman" pitchFamily="18" charset="0"/>
            </a:endParaRPr>
          </a:p>
        </p:txBody>
      </p:sp>
      <p:sp>
        <p:nvSpPr>
          <p:cNvPr id="1029" name="Text Box 11"/>
          <p:cNvSpPr txBox="1">
            <a:spLocks noChangeArrowheads="1"/>
          </p:cNvSpPr>
          <p:nvPr userDrawn="1"/>
        </p:nvSpPr>
        <p:spPr bwMode="auto">
          <a:xfrm>
            <a:off x="1016000" y="6616700"/>
            <a:ext cx="1536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eaLnBrk="1" hangingPunct="1">
              <a:spcBef>
                <a:spcPct val="50000"/>
              </a:spcBef>
              <a:defRPr/>
            </a:pPr>
            <a:r>
              <a:rPr lang="en-US" sz="1200" b="1" dirty="0" smtClean="0">
                <a:latin typeface="Verdana" pitchFamily="34" charset="0"/>
              </a:rPr>
              <a:t>AIST-11-0072</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tsun.avi"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esto.nasa.gov/news/news_Bock_4_2013.html"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4"/>
          <p:cNvSpPr>
            <a:spLocks noGrp="1"/>
          </p:cNvSpPr>
          <p:nvPr>
            <p:ph type="ctrTitle"/>
          </p:nvPr>
        </p:nvSpPr>
        <p:spPr bwMode="auto">
          <a:xfrm>
            <a:off x="1067938" y="114300"/>
            <a:ext cx="7772400" cy="97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000" dirty="0" smtClean="0"/>
              <a:t>Next-Generation Real-Time Geodetic Station Sensor Web for Natural Hazards Research and Applications </a:t>
            </a:r>
          </a:p>
        </p:txBody>
      </p:sp>
      <p:sp>
        <p:nvSpPr>
          <p:cNvPr id="2051" name="Subtitle 5"/>
          <p:cNvSpPr>
            <a:spLocks noGrp="1"/>
          </p:cNvSpPr>
          <p:nvPr>
            <p:ph type="subTitle" idx="1"/>
          </p:nvPr>
        </p:nvSpPr>
        <p:spPr>
          <a:xfrm>
            <a:off x="813440" y="1300815"/>
            <a:ext cx="7402512" cy="3567516"/>
          </a:xfrm>
        </p:spPr>
        <p:txBody>
          <a:bodyPr/>
          <a:lstStyle/>
          <a:p>
            <a:pPr eaLnBrk="1" hangingPunct="1"/>
            <a:r>
              <a:rPr lang="en-US" sz="2000" b="1" dirty="0" smtClean="0"/>
              <a:t>Yehuda Bock (PI, SIO)</a:t>
            </a:r>
          </a:p>
          <a:p>
            <a:pPr eaLnBrk="1" hangingPunct="1"/>
            <a:r>
              <a:rPr lang="en-US" sz="2000" b="1" dirty="0" smtClean="0"/>
              <a:t>Angelyn Moore (Co-I,JPL), Sharon Kedar (Co-I,JPL)</a:t>
            </a:r>
          </a:p>
          <a:p>
            <a:pPr eaLnBrk="1" hangingPunct="1"/>
            <a:r>
              <a:rPr lang="en-US" sz="2000" b="1" dirty="0" smtClean="0"/>
              <a:t>Frank Webb (Co-I, Institutional PI, JPL)</a:t>
            </a:r>
          </a:p>
          <a:p>
            <a:pPr eaLnBrk="1" hangingPunct="1"/>
            <a:r>
              <a:rPr lang="en-US" sz="2000" b="1" dirty="0" smtClean="0"/>
              <a:t>Robert Clayton (Co-I, Institutional PI, Caltech)</a:t>
            </a:r>
          </a:p>
          <a:p>
            <a:pPr eaLnBrk="1" hangingPunct="1"/>
            <a:r>
              <a:rPr lang="en-US" sz="2000" b="1" dirty="0" smtClean="0"/>
              <a:t>Seth Gutman, Jayme Laber, Ivory Small (Co-I’s, NOAA)</a:t>
            </a:r>
          </a:p>
          <a:p>
            <a:pPr eaLnBrk="1" hangingPunct="1"/>
            <a:endParaRPr lang="en-US" sz="2000" b="1" dirty="0" smtClean="0"/>
          </a:p>
          <a:p>
            <a:pPr eaLnBrk="1" hangingPunct="1"/>
            <a:r>
              <a:rPr lang="en-US" sz="2000" b="1" dirty="0" smtClean="0"/>
              <a:t>AIST-11-0072</a:t>
            </a:r>
          </a:p>
          <a:p>
            <a:pPr eaLnBrk="1" hangingPunct="1"/>
            <a:r>
              <a:rPr lang="en-US" sz="2000" b="1" dirty="0" smtClean="0"/>
              <a:t> Interim Review</a:t>
            </a:r>
          </a:p>
          <a:p>
            <a:pPr eaLnBrk="1" hangingPunct="1"/>
            <a:r>
              <a:rPr lang="en-US" sz="2000" b="1" dirty="0" smtClean="0"/>
              <a:t>Presented: November 25, 2013</a:t>
            </a:r>
          </a:p>
          <a:p>
            <a:pPr eaLnBrk="1" hangingPunct="1"/>
            <a:endParaRPr lang="en-US" sz="2000" b="1" dirty="0" smtClean="0"/>
          </a:p>
          <a:p>
            <a:pPr eaLnBrk="1" hangingPunct="1"/>
            <a:endParaRPr lang="en-US" sz="20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2"/>
          <p:cNvSpPr txBox="1">
            <a:spLocks noChangeArrowheads="1"/>
          </p:cNvSpPr>
          <p:nvPr/>
        </p:nvSpPr>
        <p:spPr bwMode="auto">
          <a:xfrm>
            <a:off x="3133725" y="1952625"/>
            <a:ext cx="195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eaLnBrk="1" fontAlgn="auto" hangingPunct="1">
              <a:spcBef>
                <a:spcPts val="0"/>
              </a:spcBef>
              <a:spcAft>
                <a:spcPts val="0"/>
              </a:spcAft>
              <a:defRPr/>
            </a:pPr>
            <a:r>
              <a:rPr lang="en-US" sz="1400" kern="0" dirty="0">
                <a:solidFill>
                  <a:srgbClr val="FFFFFF"/>
                </a:solidFill>
                <a:latin typeface="Arial" pitchFamily="34" charset="0"/>
              </a:rPr>
              <a:t>Maximum surface slip</a:t>
            </a:r>
          </a:p>
        </p:txBody>
      </p:sp>
      <p:sp>
        <p:nvSpPr>
          <p:cNvPr id="14340" name="TextBox 7"/>
          <p:cNvSpPr txBox="1">
            <a:spLocks noChangeArrowheads="1"/>
          </p:cNvSpPr>
          <p:nvPr/>
        </p:nvSpPr>
        <p:spPr bwMode="auto">
          <a:xfrm>
            <a:off x="4869713" y="1006616"/>
            <a:ext cx="4169514"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eaLnBrk="1" hangingPunct="1"/>
            <a:r>
              <a:rPr lang="en-US" sz="1800" dirty="0" smtClean="0">
                <a:latin typeface="Verdana" pitchFamily="34" charset="0"/>
              </a:rPr>
              <a:t>Station SIO5 on Mount Soledad, La Jolla has been upgraded with SIO Geodetic Module, MEMS Accelerometer Package and MEMS Meteorological Package. A high-end </a:t>
            </a:r>
            <a:r>
              <a:rPr lang="en-US" sz="1800" dirty="0">
                <a:latin typeface="Verdana" pitchFamily="34" charset="0"/>
              </a:rPr>
              <a:t>Vaisala WXT-510 Multi-Weather </a:t>
            </a:r>
            <a:r>
              <a:rPr lang="en-US" sz="1800" dirty="0" smtClean="0">
                <a:latin typeface="Verdana" pitchFamily="34" charset="0"/>
              </a:rPr>
              <a:t>Sensor has been deployed as well as a comparison with the less expensive prototype SIO met package.</a:t>
            </a:r>
          </a:p>
          <a:p>
            <a:pPr eaLnBrk="1" hangingPunct="1"/>
            <a:r>
              <a:rPr lang="en-US" sz="1800" dirty="0" smtClean="0">
                <a:latin typeface="Verdana" pitchFamily="34" charset="0"/>
              </a:rPr>
              <a:t> </a:t>
            </a:r>
          </a:p>
          <a:p>
            <a:pPr eaLnBrk="1" hangingPunct="1"/>
            <a:r>
              <a:rPr lang="en-US" sz="1800" dirty="0" smtClean="0">
                <a:latin typeface="Verdana" pitchFamily="34" charset="0"/>
              </a:rPr>
              <a:t>Time-tagged 1 Hz GPS and 100 Hz accelerometer data, and 5 s pressure and temperature data are being continuously streamed to SIO. The GPS and met data will provide estimates of  precipitable water above that location.</a:t>
            </a:r>
            <a:endParaRPr lang="en-US" sz="1800" dirty="0">
              <a:latin typeface="Verdana" pitchFamily="34" charset="0"/>
            </a:endParaRPr>
          </a:p>
        </p:txBody>
      </p:sp>
      <p:sp>
        <p:nvSpPr>
          <p:cNvPr id="14341" name="Title 1"/>
          <p:cNvSpPr txBox="1">
            <a:spLocks/>
          </p:cNvSpPr>
          <p:nvPr/>
        </p:nvSpPr>
        <p:spPr bwMode="auto">
          <a:xfrm>
            <a:off x="1143000" y="119063"/>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2000" b="1" dirty="0">
                <a:solidFill>
                  <a:schemeClr val="accent2"/>
                </a:solidFill>
                <a:latin typeface="Geneva" pitchFamily="-106" charset="0"/>
              </a:rPr>
              <a:t>Fusion of GPS and </a:t>
            </a:r>
            <a:r>
              <a:rPr lang="en-US" sz="2000" b="1" dirty="0" smtClean="0">
                <a:solidFill>
                  <a:schemeClr val="accent2"/>
                </a:solidFill>
                <a:latin typeface="Geneva" pitchFamily="-106" charset="0"/>
              </a:rPr>
              <a:t>Meteorologica</a:t>
            </a:r>
            <a:r>
              <a:rPr lang="en-US" sz="2000" b="1" dirty="0">
                <a:solidFill>
                  <a:schemeClr val="accent2"/>
                </a:solidFill>
                <a:latin typeface="Geneva" pitchFamily="-106" charset="0"/>
              </a:rPr>
              <a:t>l</a:t>
            </a:r>
            <a:r>
              <a:rPr lang="en-US" sz="2000" b="1" dirty="0" smtClean="0">
                <a:solidFill>
                  <a:schemeClr val="accent2"/>
                </a:solidFill>
                <a:latin typeface="Geneva" pitchFamily="-106" charset="0"/>
              </a:rPr>
              <a:t> Data</a:t>
            </a:r>
            <a:endParaRPr lang="en-US" sz="2000" b="1" dirty="0">
              <a:solidFill>
                <a:schemeClr val="accent2"/>
              </a:solidFill>
              <a:latin typeface="Geneva" pitchFamily="-10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99" y="1026408"/>
            <a:ext cx="4030794" cy="5374392"/>
          </a:xfrm>
          <a:prstGeom prst="rect">
            <a:avLst/>
          </a:prstGeom>
        </p:spPr>
      </p:pic>
    </p:spTree>
    <p:extLst>
      <p:ext uri="{BB962C8B-B14F-4D97-AF65-F5344CB8AC3E}">
        <p14:creationId xmlns:p14="http://schemas.microsoft.com/office/powerpoint/2010/main" val="3602414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4904" y="855570"/>
            <a:ext cx="3319278" cy="5620434"/>
          </a:xfrm>
          <a:prstGeom prst="rect">
            <a:avLst/>
          </a:prstGeom>
        </p:spPr>
      </p:pic>
      <p:sp>
        <p:nvSpPr>
          <p:cNvPr id="7" name="TextBox 6"/>
          <p:cNvSpPr txBox="1"/>
          <p:nvPr/>
        </p:nvSpPr>
        <p:spPr>
          <a:xfrm>
            <a:off x="1883324" y="156385"/>
            <a:ext cx="492691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2"/>
                </a:solidFill>
                <a:effectLst/>
                <a:uLnTx/>
                <a:uFillTx/>
                <a:latin typeface="Geneva"/>
              </a:rPr>
              <a:t>Real-time</a:t>
            </a:r>
            <a:r>
              <a:rPr kumimoji="0" lang="en-US" sz="2000" b="1" i="0" u="none" strike="noStrike" kern="0" cap="none" spc="0" normalizeH="0" noProof="0" dirty="0" smtClean="0">
                <a:ln>
                  <a:noFill/>
                </a:ln>
                <a:solidFill>
                  <a:schemeClr val="accent2"/>
                </a:solidFill>
                <a:effectLst/>
                <a:uLnTx/>
                <a:uFillTx/>
                <a:latin typeface="Geneva"/>
              </a:rPr>
              <a:t> </a:t>
            </a:r>
            <a:r>
              <a:rPr kumimoji="0" lang="en-US" sz="2000" b="1" i="0" u="none" strike="noStrike" kern="0" cap="none" spc="0" normalizeH="0" baseline="0" noProof="0" dirty="0" smtClean="0">
                <a:ln>
                  <a:noFill/>
                </a:ln>
                <a:solidFill>
                  <a:schemeClr val="accent2"/>
                </a:solidFill>
                <a:effectLst/>
                <a:uLnTx/>
                <a:uFillTx/>
                <a:latin typeface="Geneva"/>
              </a:rPr>
              <a:t>GPS Network on West Coast</a:t>
            </a:r>
            <a:endParaRPr kumimoji="0" lang="en-US" sz="2000" b="1" i="0" u="none" strike="noStrike" kern="0" cap="none" spc="0" normalizeH="0" baseline="0" noProof="0" dirty="0">
              <a:ln>
                <a:noFill/>
              </a:ln>
              <a:solidFill>
                <a:schemeClr val="accent2"/>
              </a:solidFill>
              <a:effectLst/>
              <a:uLnTx/>
              <a:uFillTx/>
              <a:latin typeface="Geneva"/>
            </a:endParaRPr>
          </a:p>
        </p:txBody>
      </p:sp>
      <p:sp>
        <p:nvSpPr>
          <p:cNvPr id="8" name="TextBox 7"/>
          <p:cNvSpPr txBox="1"/>
          <p:nvPr/>
        </p:nvSpPr>
        <p:spPr>
          <a:xfrm>
            <a:off x="13648" y="974004"/>
            <a:ext cx="2362200" cy="2031325"/>
          </a:xfrm>
          <a:prstGeom prst="rect">
            <a:avLst/>
          </a:prstGeom>
          <a:noFill/>
        </p:spPr>
        <p:txBody>
          <a:bodyPr wrap="square" rtlCol="0">
            <a:spAutoFit/>
          </a:bodyPr>
          <a:lstStyle/>
          <a:p>
            <a:r>
              <a:rPr lang="en-US" sz="1800" i="1" dirty="0" smtClean="0">
                <a:latin typeface="Arial" pitchFamily="34" charset="0"/>
                <a:cs typeface="Arial" pitchFamily="34" charset="0"/>
              </a:rPr>
              <a:t>An earthquake &amp; tsunami of the magnitude of Mw 9.0 Tohoku-oki earthquake is possible on Cascadia Subduction Zone</a:t>
            </a:r>
            <a:endParaRPr lang="en-US" sz="1800" i="1" dirty="0">
              <a:latin typeface="Arial" pitchFamily="34" charset="0"/>
              <a:cs typeface="Arial" pitchFamily="34" charset="0"/>
            </a:endParaRPr>
          </a:p>
        </p:txBody>
      </p:sp>
      <p:sp>
        <p:nvSpPr>
          <p:cNvPr id="9" name="TextBox 8"/>
          <p:cNvSpPr txBox="1"/>
          <p:nvPr/>
        </p:nvSpPr>
        <p:spPr>
          <a:xfrm>
            <a:off x="13648" y="3479024"/>
            <a:ext cx="2362200" cy="1477328"/>
          </a:xfrm>
          <a:prstGeom prst="rect">
            <a:avLst/>
          </a:prstGeom>
          <a:noFill/>
        </p:spPr>
        <p:txBody>
          <a:bodyPr wrap="square" rtlCol="0">
            <a:spAutoFit/>
          </a:bodyPr>
          <a:lstStyle/>
          <a:p>
            <a:r>
              <a:rPr lang="en-US" sz="1800" i="1" dirty="0" smtClean="0">
                <a:cs typeface="Arial" pitchFamily="34" charset="0"/>
              </a:rPr>
              <a:t>There is i</a:t>
            </a:r>
            <a:r>
              <a:rPr lang="en-US" sz="1800" i="1" dirty="0" smtClean="0">
                <a:latin typeface="Arial" pitchFamily="34" charset="0"/>
                <a:cs typeface="Arial" pitchFamily="34" charset="0"/>
              </a:rPr>
              <a:t>ncreasing risk of a large earthquake on the Hayward fault in the Bay Area</a:t>
            </a:r>
            <a:endParaRPr lang="en-US" sz="1800" i="1" dirty="0">
              <a:latin typeface="Arial" pitchFamily="34" charset="0"/>
              <a:cs typeface="Arial" pitchFamily="34" charset="0"/>
            </a:endParaRPr>
          </a:p>
        </p:txBody>
      </p:sp>
      <p:sp>
        <p:nvSpPr>
          <p:cNvPr id="10" name="TextBox 9"/>
          <p:cNvSpPr txBox="1"/>
          <p:nvPr/>
        </p:nvSpPr>
        <p:spPr>
          <a:xfrm>
            <a:off x="13648" y="5267062"/>
            <a:ext cx="2224585" cy="1200329"/>
          </a:xfrm>
          <a:prstGeom prst="rect">
            <a:avLst/>
          </a:prstGeom>
          <a:noFill/>
        </p:spPr>
        <p:txBody>
          <a:bodyPr wrap="square" rtlCol="0">
            <a:spAutoFit/>
          </a:bodyPr>
          <a:lstStyle/>
          <a:p>
            <a:r>
              <a:rPr lang="en-US" sz="1800" i="1" dirty="0" smtClean="0">
                <a:latin typeface="Arial" pitchFamily="34" charset="0"/>
                <a:cs typeface="Arial" pitchFamily="34" charset="0"/>
              </a:rPr>
              <a:t>We are overdue for a large earthquake on the southern San Andreas fault</a:t>
            </a:r>
            <a:endParaRPr lang="en-US" sz="1800" i="1" dirty="0">
              <a:latin typeface="Arial" pitchFamily="34" charset="0"/>
              <a:cs typeface="Arial" pitchFamily="34" charset="0"/>
            </a:endParaRPr>
          </a:p>
        </p:txBody>
      </p:sp>
      <p:sp>
        <p:nvSpPr>
          <p:cNvPr id="11" name="Text Box 5"/>
          <p:cNvSpPr txBox="1">
            <a:spLocks noChangeArrowheads="1"/>
          </p:cNvSpPr>
          <p:nvPr/>
        </p:nvSpPr>
        <p:spPr bwMode="auto">
          <a:xfrm>
            <a:off x="5754808" y="1013965"/>
            <a:ext cx="3211771" cy="538609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buClr>
                <a:schemeClr val="accent2"/>
              </a:buClr>
              <a:buSzPct val="75000"/>
              <a:buFont typeface="Monotype Sorts" pitchFamily="2" charset="2"/>
              <a:buChar char="l"/>
            </a:pPr>
            <a:r>
              <a:rPr lang="en-US" sz="1600" i="1" dirty="0">
                <a:solidFill>
                  <a:srgbClr val="000000"/>
                </a:solidFill>
                <a:latin typeface="Verdana" pitchFamily="34" charset="0"/>
                <a:ea typeface="Verdana" pitchFamily="34" charset="0"/>
                <a:cs typeface="Verdana" pitchFamily="34" charset="0"/>
              </a:rPr>
              <a:t> </a:t>
            </a:r>
            <a:r>
              <a:rPr lang="en-US" sz="1600" dirty="0">
                <a:solidFill>
                  <a:srgbClr val="000000"/>
                </a:solidFill>
                <a:latin typeface="Verdana" pitchFamily="34" charset="0"/>
                <a:ea typeface="Verdana" pitchFamily="34" charset="0"/>
                <a:cs typeface="Verdana" pitchFamily="34" charset="0"/>
              </a:rPr>
              <a:t>Since early 1990’s</a:t>
            </a:r>
            <a:r>
              <a:rPr lang="en-US" sz="1600" i="1" dirty="0">
                <a:solidFill>
                  <a:srgbClr val="000000"/>
                </a:solidFill>
                <a:latin typeface="Verdana" pitchFamily="34" charset="0"/>
                <a:ea typeface="Verdana" pitchFamily="34" charset="0"/>
                <a:cs typeface="Verdana" pitchFamily="34" charset="0"/>
              </a:rPr>
              <a:t> </a:t>
            </a:r>
            <a:r>
              <a:rPr lang="en-US" sz="1600" dirty="0" smtClean="0">
                <a:solidFill>
                  <a:srgbClr val="000000"/>
                </a:solidFill>
                <a:latin typeface="Verdana" pitchFamily="34" charset="0"/>
                <a:ea typeface="Verdana" pitchFamily="34" charset="0"/>
                <a:cs typeface="Verdana" pitchFamily="34" charset="0"/>
              </a:rPr>
              <a:t>~1600 </a:t>
            </a:r>
            <a:r>
              <a:rPr lang="en-US" sz="1600" dirty="0">
                <a:solidFill>
                  <a:srgbClr val="000000"/>
                </a:solidFill>
                <a:latin typeface="Verdana" pitchFamily="34" charset="0"/>
                <a:ea typeface="Verdana" pitchFamily="34" charset="0"/>
                <a:cs typeface="Verdana" pitchFamily="34" charset="0"/>
              </a:rPr>
              <a:t>CGPS stations </a:t>
            </a:r>
            <a:r>
              <a:rPr lang="en-US" sz="1600" dirty="0" smtClean="0">
                <a:solidFill>
                  <a:srgbClr val="000000"/>
                </a:solidFill>
                <a:latin typeface="Verdana" pitchFamily="34" charset="0"/>
                <a:ea typeface="Verdana" pitchFamily="34" charset="0"/>
                <a:cs typeface="Verdana" pitchFamily="34" charset="0"/>
              </a:rPr>
              <a:t>were established </a:t>
            </a:r>
            <a:r>
              <a:rPr lang="en-US" sz="1600" dirty="0">
                <a:solidFill>
                  <a:srgbClr val="000000"/>
                </a:solidFill>
                <a:latin typeface="Verdana" pitchFamily="34" charset="0"/>
                <a:ea typeface="Verdana" pitchFamily="34" charset="0"/>
                <a:cs typeface="Verdana" pitchFamily="34" charset="0"/>
              </a:rPr>
              <a:t>for crustal deformation research in Western North America. </a:t>
            </a:r>
            <a:r>
              <a:rPr lang="en-US" sz="1600" dirty="0" smtClean="0">
                <a:solidFill>
                  <a:srgbClr val="000000"/>
                </a:solidFill>
                <a:latin typeface="Verdana" pitchFamily="34" charset="0"/>
                <a:ea typeface="Verdana" pitchFamily="34" charset="0"/>
                <a:cs typeface="Verdana" pitchFamily="34" charset="0"/>
              </a:rPr>
              <a:t>Initial </a:t>
            </a:r>
            <a:r>
              <a:rPr lang="en-US" sz="1600" dirty="0">
                <a:solidFill>
                  <a:srgbClr val="000000"/>
                </a:solidFill>
                <a:latin typeface="Verdana" pitchFamily="34" charset="0"/>
                <a:ea typeface="Verdana" pitchFamily="34" charset="0"/>
                <a:cs typeface="Verdana" pitchFamily="34" charset="0"/>
              </a:rPr>
              <a:t>mode </a:t>
            </a:r>
            <a:r>
              <a:rPr lang="en-US" sz="1600" dirty="0" smtClean="0">
                <a:solidFill>
                  <a:srgbClr val="000000"/>
                </a:solidFill>
                <a:latin typeface="Verdana" pitchFamily="34" charset="0"/>
                <a:ea typeface="Verdana" pitchFamily="34" charset="0"/>
                <a:cs typeface="Verdana" pitchFamily="34" charset="0"/>
              </a:rPr>
              <a:t>was </a:t>
            </a:r>
            <a:r>
              <a:rPr lang="en-US" sz="1600" dirty="0">
                <a:solidFill>
                  <a:srgbClr val="000000"/>
                </a:solidFill>
                <a:latin typeface="Verdana" pitchFamily="34" charset="0"/>
                <a:ea typeface="Verdana" pitchFamily="34" charset="0"/>
                <a:cs typeface="Verdana" pitchFamily="34" charset="0"/>
              </a:rPr>
              <a:t>15-s sampling and 24-hour </a:t>
            </a:r>
            <a:r>
              <a:rPr lang="en-US" sz="1600" dirty="0" smtClean="0">
                <a:solidFill>
                  <a:srgbClr val="000000"/>
                </a:solidFill>
                <a:latin typeface="Verdana" pitchFamily="34" charset="0"/>
                <a:ea typeface="Verdana" pitchFamily="34" charset="0"/>
                <a:cs typeface="Verdana" pitchFamily="34" charset="0"/>
              </a:rPr>
              <a:t>downloads &amp; positions</a:t>
            </a:r>
            <a:endParaRPr lang="en-US" sz="1600" dirty="0">
              <a:solidFill>
                <a:srgbClr val="000000"/>
              </a:solidFill>
              <a:latin typeface="Verdana" pitchFamily="34" charset="0"/>
              <a:ea typeface="Verdana" pitchFamily="34" charset="0"/>
              <a:cs typeface="Verdana" pitchFamily="34" charset="0"/>
            </a:endParaRPr>
          </a:p>
          <a:p>
            <a:pPr>
              <a:spcBef>
                <a:spcPct val="50000"/>
              </a:spcBef>
              <a:buClr>
                <a:schemeClr val="accent2"/>
              </a:buClr>
              <a:buSzPct val="75000"/>
              <a:buFont typeface="Monotype Sorts" pitchFamily="2" charset="2"/>
              <a:buChar char="l"/>
            </a:pPr>
            <a:r>
              <a:rPr lang="en-US" sz="1600" i="1" dirty="0">
                <a:solidFill>
                  <a:srgbClr val="000000"/>
                </a:solidFill>
                <a:latin typeface="Verdana" pitchFamily="34" charset="0"/>
                <a:ea typeface="Verdana" pitchFamily="34" charset="0"/>
                <a:cs typeface="Verdana" pitchFamily="34" charset="0"/>
              </a:rPr>
              <a:t> </a:t>
            </a:r>
            <a:r>
              <a:rPr lang="en-US" sz="1600" dirty="0">
                <a:solidFill>
                  <a:srgbClr val="000000"/>
                </a:solidFill>
                <a:latin typeface="Verdana" pitchFamily="34" charset="0"/>
                <a:ea typeface="Verdana" pitchFamily="34" charset="0"/>
                <a:cs typeface="Verdana" pitchFamily="34" charset="0"/>
              </a:rPr>
              <a:t>Sub-networks </a:t>
            </a:r>
            <a:r>
              <a:rPr lang="en-US" sz="1600" dirty="0" smtClean="0">
                <a:solidFill>
                  <a:srgbClr val="000000"/>
                </a:solidFill>
                <a:latin typeface="Verdana" pitchFamily="34" charset="0"/>
                <a:ea typeface="Verdana" pitchFamily="34" charset="0"/>
                <a:cs typeface="Verdana" pitchFamily="34" charset="0"/>
              </a:rPr>
              <a:t>have been </a:t>
            </a:r>
            <a:r>
              <a:rPr lang="en-US" sz="1600" dirty="0">
                <a:solidFill>
                  <a:srgbClr val="000000"/>
                </a:solidFill>
                <a:latin typeface="Verdana" pitchFamily="34" charset="0"/>
                <a:ea typeface="Verdana" pitchFamily="34" charset="0"/>
                <a:cs typeface="Verdana" pitchFamily="34" charset="0"/>
              </a:rPr>
              <a:t>upgraded to </a:t>
            </a:r>
            <a:r>
              <a:rPr lang="en-US" sz="1600" dirty="0" smtClean="0">
                <a:solidFill>
                  <a:srgbClr val="000000"/>
                </a:solidFill>
                <a:latin typeface="Verdana" pitchFamily="34" charset="0"/>
                <a:ea typeface="Verdana" pitchFamily="34" charset="0"/>
                <a:cs typeface="Verdana" pitchFamily="34" charset="0"/>
              </a:rPr>
              <a:t>provide real-time (&lt;1 s) high-rate (1 Hz)  </a:t>
            </a:r>
            <a:r>
              <a:rPr lang="en-US" sz="1600" dirty="0">
                <a:solidFill>
                  <a:srgbClr val="000000"/>
                </a:solidFill>
                <a:latin typeface="Verdana" pitchFamily="34" charset="0"/>
                <a:ea typeface="Verdana" pitchFamily="34" charset="0"/>
                <a:cs typeface="Verdana" pitchFamily="34" charset="0"/>
              </a:rPr>
              <a:t>or greater </a:t>
            </a:r>
            <a:r>
              <a:rPr lang="en-US" sz="1600" dirty="0" smtClean="0">
                <a:solidFill>
                  <a:srgbClr val="000000"/>
                </a:solidFill>
                <a:latin typeface="Verdana" pitchFamily="34" charset="0"/>
                <a:ea typeface="Verdana" pitchFamily="34" charset="0"/>
                <a:cs typeface="Verdana" pitchFamily="34" charset="0"/>
              </a:rPr>
              <a:t>positions (SCIGN, PBO, BARD, </a:t>
            </a:r>
            <a:r>
              <a:rPr lang="en-US" sz="1600" dirty="0">
                <a:solidFill>
                  <a:srgbClr val="000000"/>
                </a:solidFill>
                <a:latin typeface="Verdana" pitchFamily="34" charset="0"/>
                <a:ea typeface="Verdana" pitchFamily="34" charset="0"/>
                <a:cs typeface="Verdana" pitchFamily="34" charset="0"/>
              </a:rPr>
              <a:t>PANGA, WCDA)</a:t>
            </a:r>
            <a:r>
              <a:rPr lang="en-US" sz="1600" i="1" dirty="0" smtClean="0">
                <a:solidFill>
                  <a:srgbClr val="000000"/>
                </a:solidFill>
                <a:latin typeface="Verdana" pitchFamily="34" charset="0"/>
                <a:ea typeface="Verdana" pitchFamily="34" charset="0"/>
                <a:cs typeface="Verdana" pitchFamily="34" charset="0"/>
              </a:rPr>
              <a:t> </a:t>
            </a:r>
          </a:p>
          <a:p>
            <a:pPr>
              <a:spcBef>
                <a:spcPct val="50000"/>
              </a:spcBef>
              <a:buClr>
                <a:schemeClr val="accent2"/>
              </a:buClr>
              <a:buSzPct val="75000"/>
              <a:buFont typeface="Monotype Sorts" pitchFamily="2" charset="2"/>
              <a:buChar char="l"/>
            </a:pPr>
            <a:r>
              <a:rPr lang="en-US" sz="1600" i="1" dirty="0">
                <a:solidFill>
                  <a:srgbClr val="000000"/>
                </a:solidFill>
                <a:latin typeface="Verdana" pitchFamily="34" charset="0"/>
                <a:ea typeface="Verdana" pitchFamily="34" charset="0"/>
                <a:cs typeface="Verdana" pitchFamily="34" charset="0"/>
              </a:rPr>
              <a:t> </a:t>
            </a:r>
            <a:r>
              <a:rPr lang="en-US" sz="1600" dirty="0" smtClean="0">
                <a:solidFill>
                  <a:srgbClr val="000000"/>
                </a:solidFill>
                <a:latin typeface="Verdana" pitchFamily="34" charset="0"/>
                <a:ea typeface="Verdana" pitchFamily="34" charset="0"/>
                <a:cs typeface="Verdana" pitchFamily="34" charset="0"/>
              </a:rPr>
              <a:t>Combined into a unified network: </a:t>
            </a:r>
            <a:r>
              <a:rPr lang="en-US" sz="1600" kern="0" dirty="0" smtClean="0">
                <a:solidFill>
                  <a:sysClr val="windowText" lastClr="000000"/>
                </a:solidFill>
                <a:latin typeface="Verdana" pitchFamily="34" charset="0"/>
                <a:ea typeface="Verdana" pitchFamily="34" charset="0"/>
                <a:cs typeface="Verdana" pitchFamily="34" charset="0"/>
              </a:rPr>
              <a:t>Real-Time </a:t>
            </a:r>
            <a:r>
              <a:rPr lang="en-US" sz="1600" dirty="0">
                <a:latin typeface="Verdana" pitchFamily="34" charset="0"/>
                <a:ea typeface="Verdana" pitchFamily="34" charset="0"/>
                <a:cs typeface="Verdana" pitchFamily="34" charset="0"/>
              </a:rPr>
              <a:t>Earthquake Analysis for Disaster Mitigation </a:t>
            </a:r>
            <a:r>
              <a:rPr lang="en-US" sz="1600" dirty="0" smtClean="0">
                <a:latin typeface="Verdana" pitchFamily="34" charset="0"/>
                <a:ea typeface="Verdana" pitchFamily="34" charset="0"/>
                <a:cs typeface="Verdana" pitchFamily="34" charset="0"/>
              </a:rPr>
              <a:t>Network (READI) </a:t>
            </a:r>
            <a:r>
              <a:rPr lang="en-US" sz="1600" dirty="0" smtClean="0">
                <a:solidFill>
                  <a:srgbClr val="000000"/>
                </a:solidFill>
                <a:latin typeface="Verdana" pitchFamily="34" charset="0"/>
                <a:ea typeface="Verdana" pitchFamily="34" charset="0"/>
                <a:cs typeface="Verdana" pitchFamily="34" charset="0"/>
              </a:rPr>
              <a:t>(~600 stations)</a:t>
            </a:r>
          </a:p>
          <a:p>
            <a:pPr>
              <a:spcBef>
                <a:spcPct val="50000"/>
              </a:spcBef>
              <a:buClr>
                <a:schemeClr val="accent2"/>
              </a:buClr>
              <a:buSzPct val="75000"/>
              <a:buFont typeface="Monotype Sorts" pitchFamily="2" charset="2"/>
              <a:buChar char="l"/>
            </a:pPr>
            <a:r>
              <a:rPr lang="en-US" sz="1600" dirty="0">
                <a:solidFill>
                  <a:srgbClr val="000000"/>
                </a:solidFill>
                <a:latin typeface="Verdana" pitchFamily="34" charset="0"/>
                <a:ea typeface="Verdana" pitchFamily="34" charset="0"/>
                <a:cs typeface="Verdana" pitchFamily="34" charset="0"/>
              </a:rPr>
              <a:t> </a:t>
            </a:r>
            <a:r>
              <a:rPr lang="en-US" sz="1600" dirty="0" smtClean="0">
                <a:solidFill>
                  <a:srgbClr val="000000"/>
                </a:solidFill>
                <a:latin typeface="Verdana" pitchFamily="34" charset="0"/>
                <a:ea typeface="Verdana" pitchFamily="34" charset="0"/>
                <a:cs typeface="Verdana" pitchFamily="34" charset="0"/>
              </a:rPr>
              <a:t>Very few GPS/seismic collocations</a:t>
            </a:r>
            <a:endParaRPr lang="en-US" sz="1600" dirty="0">
              <a:solidFill>
                <a:srgbClr val="00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26571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2"/>
          <p:cNvSpPr txBox="1">
            <a:spLocks noChangeArrowheads="1"/>
          </p:cNvSpPr>
          <p:nvPr/>
        </p:nvSpPr>
        <p:spPr bwMode="auto">
          <a:xfrm>
            <a:off x="3133725" y="1952625"/>
            <a:ext cx="195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eaLnBrk="1" fontAlgn="auto" hangingPunct="1">
              <a:spcBef>
                <a:spcPts val="0"/>
              </a:spcBef>
              <a:spcAft>
                <a:spcPts val="0"/>
              </a:spcAft>
              <a:defRPr/>
            </a:pPr>
            <a:r>
              <a:rPr lang="en-US" sz="1400" kern="0" dirty="0">
                <a:solidFill>
                  <a:srgbClr val="FFFFFF"/>
                </a:solidFill>
                <a:latin typeface="Arial" pitchFamily="34" charset="0"/>
              </a:rPr>
              <a:t>Maximum surface slip</a:t>
            </a:r>
          </a:p>
        </p:txBody>
      </p:sp>
      <p:sp>
        <p:nvSpPr>
          <p:cNvPr id="14341" name="Title 1"/>
          <p:cNvSpPr txBox="1">
            <a:spLocks/>
          </p:cNvSpPr>
          <p:nvPr/>
        </p:nvSpPr>
        <p:spPr bwMode="auto">
          <a:xfrm>
            <a:off x="1143000" y="119063"/>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2000" b="1" dirty="0">
                <a:solidFill>
                  <a:schemeClr val="accent2"/>
                </a:solidFill>
                <a:latin typeface="Geneva" pitchFamily="-106" charset="0"/>
              </a:rPr>
              <a:t>Fusion of GPS and Seismic Data:</a:t>
            </a:r>
          </a:p>
          <a:p>
            <a:pPr algn="ctr" eaLnBrk="1" hangingPunct="1"/>
            <a:r>
              <a:rPr lang="en-US" sz="2000" b="1" dirty="0" smtClean="0">
                <a:solidFill>
                  <a:schemeClr val="accent2"/>
                </a:solidFill>
                <a:latin typeface="Geneva" pitchFamily="-106" charset="0"/>
              </a:rPr>
              <a:t>Deployment of Instruments</a:t>
            </a:r>
            <a:endParaRPr lang="en-US" sz="2000" b="1" dirty="0">
              <a:solidFill>
                <a:schemeClr val="accent2"/>
              </a:solidFill>
              <a:latin typeface="Geneva" pitchFamily="-106"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96" y="1063686"/>
            <a:ext cx="5158734" cy="5337113"/>
          </a:xfrm>
          <a:prstGeom prst="rect">
            <a:avLst/>
          </a:prstGeom>
        </p:spPr>
      </p:pic>
      <p:sp>
        <p:nvSpPr>
          <p:cNvPr id="7" name="TextBox 7"/>
          <p:cNvSpPr txBox="1">
            <a:spLocks noChangeArrowheads="1"/>
          </p:cNvSpPr>
          <p:nvPr/>
        </p:nvSpPr>
        <p:spPr bwMode="auto">
          <a:xfrm>
            <a:off x="5534026" y="1006616"/>
            <a:ext cx="35052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eaLnBrk="1" hangingPunct="1"/>
            <a:r>
              <a:rPr lang="en-US" sz="1800" dirty="0" smtClean="0">
                <a:latin typeface="Verdana" pitchFamily="34" charset="0"/>
              </a:rPr>
              <a:t>SIO Geodetic Modules and Accelerometer Packages have now been deployed and are operating at 17 of 19 stations (green dots) chosen for upgrades along the southern San Andreas fault system in southern California.</a:t>
            </a:r>
          </a:p>
          <a:p>
            <a:pPr eaLnBrk="1" hangingPunct="1"/>
            <a:r>
              <a:rPr lang="en-US" sz="1800" dirty="0" smtClean="0">
                <a:latin typeface="Verdana" pitchFamily="34" charset="0"/>
              </a:rPr>
              <a:t> </a:t>
            </a:r>
          </a:p>
          <a:p>
            <a:pPr eaLnBrk="1" hangingPunct="1"/>
            <a:r>
              <a:rPr lang="en-US" sz="1800" dirty="0" smtClean="0">
                <a:latin typeface="Verdana" pitchFamily="34" charset="0"/>
              </a:rPr>
              <a:t>Time-tagged 1 Hz GPS and 100 Hz accelerometer data are being continuously streamed to SIO and will be shortly input to a Kalman filter to estimate displacement and velocity waveforms with a latency of a few seconds.</a:t>
            </a:r>
          </a:p>
          <a:p>
            <a:pPr eaLnBrk="1" hangingPunct="1"/>
            <a:endParaRPr lang="en-US" sz="1800" dirty="0">
              <a:latin typeface="Verdana" pitchFamily="34" charset="0"/>
            </a:endParaRPr>
          </a:p>
        </p:txBody>
      </p:sp>
    </p:spTree>
    <p:extLst>
      <p:ext uri="{BB962C8B-B14F-4D97-AF65-F5344CB8AC3E}">
        <p14:creationId xmlns:p14="http://schemas.microsoft.com/office/powerpoint/2010/main" val="3204281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idx="4294967295"/>
          </p:nvPr>
        </p:nvSpPr>
        <p:spPr bwMode="auto">
          <a:xfrm>
            <a:off x="1143000" y="133350"/>
            <a:ext cx="6858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dirty="0" smtClean="0"/>
              <a:t>Stations slated for GPS/Met fusion</a:t>
            </a:r>
          </a:p>
        </p:txBody>
      </p:sp>
      <p:pic>
        <p:nvPicPr>
          <p:cNvPr id="14" name="Picture 13" descr="27st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585" y="1053805"/>
            <a:ext cx="6422380" cy="4066680"/>
          </a:xfrm>
          <a:prstGeom prst="rect">
            <a:avLst/>
          </a:prstGeom>
        </p:spPr>
      </p:pic>
      <p:sp>
        <p:nvSpPr>
          <p:cNvPr id="5" name="Content Placeholder 2"/>
          <p:cNvSpPr txBox="1">
            <a:spLocks/>
          </p:cNvSpPr>
          <p:nvPr/>
        </p:nvSpPr>
        <p:spPr>
          <a:xfrm>
            <a:off x="140677" y="5105001"/>
            <a:ext cx="8904849" cy="1534941"/>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a:lstStyle>
          <a:p>
            <a:pPr marL="0" indent="0">
              <a:buFontTx/>
              <a:buNone/>
            </a:pPr>
            <a:r>
              <a:rPr lang="en-US" sz="1600" dirty="0">
                <a:latin typeface="Verdana" pitchFamily="34" charset="0"/>
                <a:ea typeface="Verdana" pitchFamily="34" charset="0"/>
                <a:cs typeface="Verdana" pitchFamily="34" charset="0"/>
              </a:rPr>
              <a:t>GPS sites in </a:t>
            </a:r>
            <a:r>
              <a:rPr lang="en-US" sz="1600" dirty="0" smtClean="0">
                <a:latin typeface="Verdana" pitchFamily="34" charset="0"/>
                <a:ea typeface="Verdana" pitchFamily="34" charset="0"/>
                <a:cs typeface="Verdana" pitchFamily="34" charset="0"/>
              </a:rPr>
              <a:t>the project </a:t>
            </a:r>
            <a:r>
              <a:rPr lang="en-US" sz="1600" dirty="0">
                <a:latin typeface="Verdana" pitchFamily="34" charset="0"/>
                <a:ea typeface="Verdana" pitchFamily="34" charset="0"/>
                <a:cs typeface="Verdana" pitchFamily="34" charset="0"/>
              </a:rPr>
              <a:t>area being used to investigate </a:t>
            </a:r>
            <a:r>
              <a:rPr lang="en-US" sz="1600" dirty="0" smtClean="0">
                <a:latin typeface="Verdana" pitchFamily="34" charset="0"/>
                <a:ea typeface="Verdana" pitchFamily="34" charset="0"/>
                <a:cs typeface="Verdana" pitchFamily="34" charset="0"/>
              </a:rPr>
              <a:t>higher </a:t>
            </a:r>
            <a:r>
              <a:rPr lang="en-US" sz="1600" dirty="0">
                <a:latin typeface="Verdana" pitchFamily="34" charset="0"/>
                <a:ea typeface="Verdana" pitchFamily="34" charset="0"/>
                <a:cs typeface="Verdana" pitchFamily="34" charset="0"/>
              </a:rPr>
              <a:t>(15-min or less) resolution GPS PW estimates to improve subjective and objective forecasts of moisture-related severe weather events including heavy precipitation associated with land-falling Atmospheric Rivers in wintertime, the summertime North American Monsoon, and Santa </a:t>
            </a:r>
            <a:r>
              <a:rPr lang="en-US" sz="1600" dirty="0" smtClean="0">
                <a:latin typeface="Verdana" pitchFamily="34" charset="0"/>
                <a:ea typeface="Verdana" pitchFamily="34" charset="0"/>
                <a:cs typeface="Verdana" pitchFamily="34" charset="0"/>
              </a:rPr>
              <a:t>Ana </a:t>
            </a:r>
            <a:r>
              <a:rPr lang="en-US" sz="1600" dirty="0">
                <a:latin typeface="Verdana" pitchFamily="34" charset="0"/>
                <a:ea typeface="Verdana" pitchFamily="34" charset="0"/>
                <a:cs typeface="Verdana" pitchFamily="34" charset="0"/>
              </a:rPr>
              <a:t>conditions associated with fire weather events in the fall. </a:t>
            </a:r>
          </a:p>
        </p:txBody>
      </p:sp>
    </p:spTree>
    <p:extLst>
      <p:ext uri="{BB962C8B-B14F-4D97-AF65-F5344CB8AC3E}">
        <p14:creationId xmlns:p14="http://schemas.microsoft.com/office/powerpoint/2010/main" val="3535535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94" y="1049112"/>
            <a:ext cx="8178800" cy="4708981"/>
          </a:xfrm>
          <a:prstGeom prst="rect">
            <a:avLst/>
          </a:prstGeom>
          <a:noFill/>
        </p:spPr>
        <p:txBody>
          <a:bodyPr wrap="square" rtlCol="0">
            <a:spAutoFit/>
          </a:bodyPr>
          <a:lstStyle/>
          <a:p>
            <a:pPr fontAlgn="auto">
              <a:spcBef>
                <a:spcPts val="0"/>
              </a:spcBef>
              <a:spcAft>
                <a:spcPts val="0"/>
              </a:spcAft>
            </a:pP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Loosely-coupled (Bock et al., BSSA, 2011)</a:t>
            </a:r>
            <a:endPar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fontAlgn="auto">
              <a:spcBef>
                <a:spcPts val="0"/>
              </a:spcBef>
              <a:spcAft>
                <a:spcPts val="0"/>
              </a:spcAft>
              <a:buFont typeface="Arial" panose="020B0604020202020204" pitchFamily="34" charset="0"/>
              <a:buChar char="•"/>
            </a:pPr>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Accelerometer data corrected for gain provide the state information for a Kalman filter – assumption is that accelerations are constant between sampling epochs</a:t>
            </a:r>
          </a:p>
          <a:p>
            <a:pPr marL="285750" indent="-285750" fontAlgn="auto">
              <a:spcBef>
                <a:spcPts val="0"/>
              </a:spcBef>
              <a:spcAft>
                <a:spcPts val="0"/>
              </a:spcAft>
              <a:buFont typeface="Arial" panose="020B0604020202020204" pitchFamily="34" charset="0"/>
              <a:buChar char="•"/>
            </a:pPr>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GPS displacements estimated by one of GPS analysis methods are the observations</a:t>
            </a:r>
          </a:p>
          <a:p>
            <a:pPr fontAlgn="auto">
              <a:spcBef>
                <a:spcPts val="0"/>
              </a:spcBef>
              <a:spcAft>
                <a:spcPts val="0"/>
              </a:spcAft>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fontAlgn="auto">
              <a:spcBef>
                <a:spcPts val="0"/>
              </a:spcBef>
              <a:spcAft>
                <a:spcPts val="0"/>
              </a:spcAft>
            </a:pP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Tightly-coupled (Geng et al., G</a:t>
            </a:r>
            <a:r>
              <a:rPr lang="en-US" sz="2000" baseline="30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3</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2013)</a:t>
            </a:r>
            <a:endParaRPr lang="en-US" sz="2000" baseline="300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fontAlgn="auto">
              <a:spcBef>
                <a:spcPts val="0"/>
              </a:spcBef>
              <a:spcAft>
                <a:spcPts val="0"/>
              </a:spcAft>
              <a:buFont typeface="Arial" panose="020B0604020202020204" pitchFamily="34" charset="0"/>
              <a:buChar char="•"/>
            </a:pPr>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Extension of precise point positioning with ambiguity resolution (PPP-AR), by adding accelerometer data corrected for gain</a:t>
            </a:r>
          </a:p>
          <a:p>
            <a:pPr marL="285750" indent="-285750" fontAlgn="auto">
              <a:spcBef>
                <a:spcPts val="0"/>
              </a:spcBef>
              <a:spcAft>
                <a:spcPts val="0"/>
              </a:spcAft>
              <a:buFont typeface="Arial" panose="020B0604020202020204" pitchFamily="34" charset="0"/>
              <a:buChar char="•"/>
            </a:pPr>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Input to Kalman filter are accelerations and GPS observations (phase and pseudorange)</a:t>
            </a:r>
          </a:p>
          <a:p>
            <a:pPr marL="285750" indent="-285750" fontAlgn="auto">
              <a:spcBef>
                <a:spcPts val="0"/>
              </a:spcBef>
              <a:spcAft>
                <a:spcPts val="0"/>
              </a:spcAft>
              <a:buFont typeface="Arial" panose="020B0604020202020204" pitchFamily="34" charset="0"/>
              <a:buChar char="•"/>
            </a:pPr>
            <a:r>
              <a:rPr lang="en-US" sz="2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Allows improvement in detection of cycle slips and resolution of GPS integer-cycle phase ambiguities</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tle 1"/>
          <p:cNvSpPr txBox="1">
            <a:spLocks/>
          </p:cNvSpPr>
          <p:nvPr/>
        </p:nvSpPr>
        <p:spPr bwMode="auto">
          <a:xfrm>
            <a:off x="1143000" y="159654"/>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2000" b="1" dirty="0" smtClean="0">
                <a:solidFill>
                  <a:schemeClr val="accent2"/>
                </a:solidFill>
                <a:latin typeface="Geneva" pitchFamily="-106" charset="0"/>
              </a:rPr>
              <a:t>Seismogeodetic analysis</a:t>
            </a:r>
            <a:endParaRPr lang="en-US" sz="2000" b="1" dirty="0">
              <a:solidFill>
                <a:schemeClr val="accent2"/>
              </a:solidFill>
              <a:latin typeface="Geneva" pitchFamily="-106" charset="0"/>
            </a:endParaRPr>
          </a:p>
        </p:txBody>
      </p:sp>
    </p:spTree>
    <p:extLst>
      <p:ext uri="{BB962C8B-B14F-4D97-AF65-F5344CB8AC3E}">
        <p14:creationId xmlns:p14="http://schemas.microsoft.com/office/powerpoint/2010/main" val="1224418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2"/>
          <p:cNvSpPr txBox="1">
            <a:spLocks noChangeArrowheads="1"/>
          </p:cNvSpPr>
          <p:nvPr/>
        </p:nvSpPr>
        <p:spPr bwMode="auto">
          <a:xfrm>
            <a:off x="3133725" y="1952625"/>
            <a:ext cx="195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eaLnBrk="1" fontAlgn="auto" hangingPunct="1">
              <a:spcBef>
                <a:spcPts val="0"/>
              </a:spcBef>
              <a:spcAft>
                <a:spcPts val="0"/>
              </a:spcAft>
              <a:defRPr/>
            </a:pPr>
            <a:r>
              <a:rPr lang="en-US" sz="1400" kern="0" dirty="0">
                <a:solidFill>
                  <a:srgbClr val="FFFFFF"/>
                </a:solidFill>
                <a:latin typeface="Arial" pitchFamily="34" charset="0"/>
              </a:rPr>
              <a:t>Maximum surface slip</a:t>
            </a:r>
          </a:p>
        </p:txBody>
      </p:sp>
      <p:pic>
        <p:nvPicPr>
          <p:cNvPr id="14339"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08063"/>
            <a:ext cx="5229225"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7"/>
          <p:cNvSpPr txBox="1">
            <a:spLocks noChangeArrowheads="1"/>
          </p:cNvSpPr>
          <p:nvPr/>
        </p:nvSpPr>
        <p:spPr bwMode="auto">
          <a:xfrm>
            <a:off x="5534026" y="879021"/>
            <a:ext cx="35052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eaLnBrk="1" hangingPunct="1"/>
            <a:r>
              <a:rPr lang="en-US" sz="1800" dirty="0">
                <a:latin typeface="Verdana" pitchFamily="34" charset="0"/>
              </a:rPr>
              <a:t>Coseismic displacements for 2011 Mw 9.0 </a:t>
            </a:r>
            <a:r>
              <a:rPr lang="en-US" sz="1800" dirty="0" smtClean="0">
                <a:latin typeface="Verdana" pitchFamily="34" charset="0"/>
              </a:rPr>
              <a:t>Tohoku-oki </a:t>
            </a:r>
            <a:r>
              <a:rPr lang="en-US" sz="1800" dirty="0">
                <a:latin typeface="Verdana" pitchFamily="34" charset="0"/>
              </a:rPr>
              <a:t>earthquake computed from Japan’s 1200+ station CGPS Network (GEONET) by ARIA group at Caltech/JPL (Susan Owen, PI). Maximum surface displacement on land was 5.24 meters at station 0550 on coast about 100 km from epicenter</a:t>
            </a:r>
          </a:p>
          <a:p>
            <a:pPr eaLnBrk="1" hangingPunct="1"/>
            <a:endParaRPr lang="en-US" sz="1800" dirty="0">
              <a:latin typeface="Verdana" pitchFamily="34" charset="0"/>
            </a:endParaRPr>
          </a:p>
          <a:p>
            <a:pPr eaLnBrk="1" hangingPunct="1"/>
            <a:r>
              <a:rPr lang="en-US" sz="1800" dirty="0">
                <a:latin typeface="Verdana" pitchFamily="34" charset="0"/>
              </a:rPr>
              <a:t>Identified 142 “collocated” </a:t>
            </a:r>
            <a:r>
              <a:rPr lang="en-US" sz="1800" dirty="0">
                <a:solidFill>
                  <a:srgbClr val="000000"/>
                </a:solidFill>
                <a:latin typeface="Verdana" pitchFamily="34" charset="0"/>
              </a:rPr>
              <a:t>NIED stations with triggered 100 Hz KiK-net and K-Net accelerometer data</a:t>
            </a:r>
          </a:p>
          <a:p>
            <a:pPr eaLnBrk="1" hangingPunct="1"/>
            <a:r>
              <a:rPr lang="en-US" sz="1800" dirty="0">
                <a:latin typeface="Verdana" pitchFamily="34" charset="0"/>
              </a:rPr>
              <a:t>(e.g., 0914/</a:t>
            </a:r>
            <a:r>
              <a:rPr lang="en-US" sz="1800" i="1" dirty="0">
                <a:solidFill>
                  <a:srgbClr val="000000"/>
                </a:solidFill>
                <a:latin typeface="Verdana" pitchFamily="34" charset="0"/>
              </a:rPr>
              <a:t>MYG003</a:t>
            </a:r>
            <a:r>
              <a:rPr lang="en-US" sz="1800" dirty="0">
                <a:latin typeface="Verdana" pitchFamily="34" charset="0"/>
              </a:rPr>
              <a:t>) and estimated 100 Hz displacements and velocities using a Kalman filter</a:t>
            </a:r>
          </a:p>
        </p:txBody>
      </p:sp>
      <p:sp>
        <p:nvSpPr>
          <p:cNvPr id="14341" name="Title 1"/>
          <p:cNvSpPr txBox="1">
            <a:spLocks/>
          </p:cNvSpPr>
          <p:nvPr/>
        </p:nvSpPr>
        <p:spPr bwMode="auto">
          <a:xfrm>
            <a:off x="1143000" y="119063"/>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2000" b="1" dirty="0">
                <a:solidFill>
                  <a:schemeClr val="accent2"/>
                </a:solidFill>
                <a:latin typeface="Geneva" pitchFamily="-106" charset="0"/>
              </a:rPr>
              <a:t>Fusion of GPS and Seismic Data:</a:t>
            </a:r>
          </a:p>
          <a:p>
            <a:pPr algn="ctr" eaLnBrk="1" hangingPunct="1"/>
            <a:r>
              <a:rPr lang="en-US" sz="2000" b="1" dirty="0" smtClean="0">
                <a:solidFill>
                  <a:schemeClr val="accent2"/>
                </a:solidFill>
                <a:latin typeface="Geneva" pitchFamily="-106" charset="0"/>
              </a:rPr>
              <a:t>2011 Mw 9.0 Tohoku-oki Earthquake &amp; Tsunami</a:t>
            </a:r>
            <a:endParaRPr lang="en-US" sz="2000" b="1" dirty="0">
              <a:solidFill>
                <a:schemeClr val="accent2"/>
              </a:solidFill>
              <a:latin typeface="Geneva" pitchFamily="-10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auto">
          <a:xfrm>
            <a:off x="951927" y="50823"/>
            <a:ext cx="793276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2000" b="1" dirty="0">
                <a:solidFill>
                  <a:schemeClr val="accent2"/>
                </a:solidFill>
                <a:latin typeface="Geneva" pitchFamily="-106" charset="0"/>
              </a:rPr>
              <a:t>Fusion of GPS </a:t>
            </a:r>
            <a:r>
              <a:rPr lang="en-US" sz="2000" b="1" dirty="0" smtClean="0">
                <a:solidFill>
                  <a:schemeClr val="accent2"/>
                </a:solidFill>
                <a:latin typeface="Geneva" pitchFamily="-106" charset="0"/>
              </a:rPr>
              <a:t>&amp; </a:t>
            </a:r>
            <a:r>
              <a:rPr lang="en-US" sz="2000" b="1" dirty="0">
                <a:solidFill>
                  <a:schemeClr val="accent2"/>
                </a:solidFill>
                <a:latin typeface="Geneva" pitchFamily="-106" charset="0"/>
              </a:rPr>
              <a:t>Seismic </a:t>
            </a:r>
            <a:r>
              <a:rPr lang="en-US" sz="2000" b="1" dirty="0" smtClean="0">
                <a:solidFill>
                  <a:schemeClr val="accent2"/>
                </a:solidFill>
                <a:latin typeface="Geneva" pitchFamily="-106" charset="0"/>
              </a:rPr>
              <a:t>Data: 2011  Mw 9.0 Tohoku-oki event</a:t>
            </a:r>
            <a:endParaRPr lang="en-US" sz="2000" b="1" dirty="0">
              <a:solidFill>
                <a:schemeClr val="accent2"/>
              </a:solidFill>
              <a:latin typeface="Geneva" pitchFamily="-106" charset="0"/>
            </a:endParaRPr>
          </a:p>
        </p:txBody>
      </p:sp>
      <p:pic>
        <p:nvPicPr>
          <p:cNvPr id="31" name="Picture 4" descr="C:\Users\Brendan\Documents\Manuscripts\Tohoku\Seismogeodesy\crowell_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04" y="426049"/>
            <a:ext cx="6706567" cy="631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32"/>
          <p:cNvSpPr>
            <a:spLocks noChangeAspect="1"/>
          </p:cNvSpPr>
          <p:nvPr/>
        </p:nvSpPr>
        <p:spPr>
          <a:xfrm>
            <a:off x="1422091" y="5479032"/>
            <a:ext cx="857250" cy="85725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a:spLocks noChangeAspect="1"/>
          </p:cNvSpPr>
          <p:nvPr/>
        </p:nvSpPr>
        <p:spPr>
          <a:xfrm>
            <a:off x="3536027" y="4908761"/>
            <a:ext cx="857250" cy="85725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TextBox 45"/>
          <p:cNvSpPr txBox="1"/>
          <p:nvPr/>
        </p:nvSpPr>
        <p:spPr>
          <a:xfrm>
            <a:off x="7702590" y="4294287"/>
            <a:ext cx="1441410" cy="646331"/>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Source: </a:t>
            </a:r>
          </a:p>
          <a:p>
            <a:r>
              <a:rPr lang="en-US" sz="1200" b="1" dirty="0" smtClean="0">
                <a:latin typeface="Verdana" pitchFamily="34" charset="0"/>
                <a:ea typeface="Verdana" pitchFamily="34" charset="0"/>
                <a:cs typeface="Verdana" pitchFamily="34" charset="0"/>
              </a:rPr>
              <a:t>Melgar et al., GRL, 2013</a:t>
            </a:r>
            <a:endParaRPr lang="en-US" sz="12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669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0" fill="hold"/>
                                        <p:tgtEl>
                                          <p:spTgt spid="34"/>
                                        </p:tgtEl>
                                        <p:attrNameLst>
                                          <p:attrName>ppt_x</p:attrName>
                                        </p:attrNameLst>
                                      </p:cBhvr>
                                      <p:tavLst>
                                        <p:tav tm="0">
                                          <p:val>
                                            <p:strVal val="0-#ppt_w/2"/>
                                          </p:val>
                                        </p:tav>
                                        <p:tav tm="100000">
                                          <p:val>
                                            <p:strVal val="#ppt_x"/>
                                          </p:val>
                                        </p:tav>
                                      </p:tavLst>
                                    </p:anim>
                                    <p:anim calcmode="lin" valueType="num">
                                      <p:cBhvr additive="base">
                                        <p:cTn id="14" dur="5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28600" y="0"/>
            <a:ext cx="87630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rtl="0" eaLnBrk="0" fontAlgn="base" hangingPunct="0">
              <a:spcBef>
                <a:spcPct val="0"/>
              </a:spcBef>
              <a:spcAft>
                <a:spcPct val="0"/>
              </a:spcAft>
              <a:buClr>
                <a:srgbClr val="9A2859"/>
              </a:buClr>
              <a:buSzPct val="100000"/>
              <a:buFont typeface="Times New Roman" pitchFamily="18" charset="0"/>
              <a:defRPr sz="3600">
                <a:solidFill>
                  <a:srgbClr val="9A2859"/>
                </a:solidFill>
                <a:latin typeface="+mj-lt"/>
                <a:ea typeface="+mj-ea"/>
                <a:cs typeface="+mj-cs"/>
              </a:defRPr>
            </a:lvl1pPr>
            <a:lvl2pPr algn="ctr" defTabSz="449263" rtl="0" eaLnBrk="0" fontAlgn="base" hangingPunct="0">
              <a:spcBef>
                <a:spcPct val="0"/>
              </a:spcBef>
              <a:spcAft>
                <a:spcPct val="0"/>
              </a:spcAft>
              <a:buClr>
                <a:srgbClr val="9A2859"/>
              </a:buClr>
              <a:buSzPct val="100000"/>
              <a:buFont typeface="Times New Roman" pitchFamily="18" charset="0"/>
              <a:defRPr sz="3600">
                <a:solidFill>
                  <a:srgbClr val="9A2859"/>
                </a:solidFill>
                <a:latin typeface="Times New Roman" pitchFamily="18" charset="0"/>
              </a:defRPr>
            </a:lvl2pPr>
            <a:lvl3pPr algn="ctr" defTabSz="449263" rtl="0" eaLnBrk="0" fontAlgn="base" hangingPunct="0">
              <a:spcBef>
                <a:spcPct val="0"/>
              </a:spcBef>
              <a:spcAft>
                <a:spcPct val="0"/>
              </a:spcAft>
              <a:buClr>
                <a:srgbClr val="9A2859"/>
              </a:buClr>
              <a:buSzPct val="100000"/>
              <a:buFont typeface="Times New Roman" pitchFamily="18" charset="0"/>
              <a:defRPr sz="3600">
                <a:solidFill>
                  <a:srgbClr val="9A2859"/>
                </a:solidFill>
                <a:latin typeface="Times New Roman" pitchFamily="18" charset="0"/>
              </a:defRPr>
            </a:lvl3pPr>
            <a:lvl4pPr algn="ctr" defTabSz="449263" rtl="0" eaLnBrk="0" fontAlgn="base" hangingPunct="0">
              <a:spcBef>
                <a:spcPct val="0"/>
              </a:spcBef>
              <a:spcAft>
                <a:spcPct val="0"/>
              </a:spcAft>
              <a:buClr>
                <a:srgbClr val="9A2859"/>
              </a:buClr>
              <a:buSzPct val="100000"/>
              <a:buFont typeface="Times New Roman" pitchFamily="18" charset="0"/>
              <a:defRPr sz="3600">
                <a:solidFill>
                  <a:srgbClr val="9A2859"/>
                </a:solidFill>
                <a:latin typeface="Times New Roman" pitchFamily="18" charset="0"/>
              </a:defRPr>
            </a:lvl4pPr>
            <a:lvl5pPr algn="ctr" defTabSz="449263" rtl="0" eaLnBrk="0" fontAlgn="base" hangingPunct="0">
              <a:spcBef>
                <a:spcPct val="0"/>
              </a:spcBef>
              <a:spcAft>
                <a:spcPct val="0"/>
              </a:spcAft>
              <a:buClr>
                <a:srgbClr val="9A2859"/>
              </a:buClr>
              <a:buSzPct val="100000"/>
              <a:buFont typeface="Times New Roman" pitchFamily="18" charset="0"/>
              <a:defRPr sz="3600">
                <a:solidFill>
                  <a:srgbClr val="9A2859"/>
                </a:solidFill>
                <a:latin typeface="Times New Roman" pitchFamily="18" charset="0"/>
              </a:defRPr>
            </a:lvl5pPr>
            <a:lvl6pPr marL="457200" algn="l" defTabSz="449263" rtl="0" eaLnBrk="0" fontAlgn="base" hangingPunct="0">
              <a:spcBef>
                <a:spcPct val="0"/>
              </a:spcBef>
              <a:spcAft>
                <a:spcPct val="0"/>
              </a:spcAft>
              <a:buClr>
                <a:srgbClr val="9A2859"/>
              </a:buClr>
              <a:buSzPct val="100000"/>
              <a:buFont typeface="Times New Roman" pitchFamily="18" charset="0"/>
              <a:defRPr sz="4400">
                <a:solidFill>
                  <a:srgbClr val="000000"/>
                </a:solidFill>
                <a:latin typeface="Times New Roman" pitchFamily="18" charset="0"/>
              </a:defRPr>
            </a:lvl6pPr>
            <a:lvl7pPr marL="914400" algn="l" defTabSz="449263" rtl="0" eaLnBrk="0" fontAlgn="base" hangingPunct="0">
              <a:spcBef>
                <a:spcPct val="0"/>
              </a:spcBef>
              <a:spcAft>
                <a:spcPct val="0"/>
              </a:spcAft>
              <a:buClr>
                <a:srgbClr val="9A2859"/>
              </a:buClr>
              <a:buSzPct val="100000"/>
              <a:buFont typeface="Times New Roman" pitchFamily="18" charset="0"/>
              <a:defRPr sz="4400">
                <a:solidFill>
                  <a:srgbClr val="000000"/>
                </a:solidFill>
                <a:latin typeface="Times New Roman" pitchFamily="18" charset="0"/>
              </a:defRPr>
            </a:lvl7pPr>
            <a:lvl8pPr marL="1371600" algn="l" defTabSz="449263" rtl="0" eaLnBrk="0" fontAlgn="base" hangingPunct="0">
              <a:spcBef>
                <a:spcPct val="0"/>
              </a:spcBef>
              <a:spcAft>
                <a:spcPct val="0"/>
              </a:spcAft>
              <a:buClr>
                <a:srgbClr val="9A2859"/>
              </a:buClr>
              <a:buSzPct val="100000"/>
              <a:buFont typeface="Times New Roman" pitchFamily="18" charset="0"/>
              <a:defRPr sz="4400">
                <a:solidFill>
                  <a:srgbClr val="000000"/>
                </a:solidFill>
                <a:latin typeface="Times New Roman" pitchFamily="18" charset="0"/>
              </a:defRPr>
            </a:lvl8pPr>
            <a:lvl9pPr marL="1828800" algn="l" defTabSz="449263" rtl="0" eaLnBrk="0" fontAlgn="base" hangingPunct="0">
              <a:spcBef>
                <a:spcPct val="0"/>
              </a:spcBef>
              <a:spcAft>
                <a:spcPct val="0"/>
              </a:spcAft>
              <a:buClr>
                <a:srgbClr val="9A2859"/>
              </a:buClr>
              <a:buSzPct val="100000"/>
              <a:buFont typeface="Times New Roman" pitchFamily="18" charset="0"/>
              <a:defRPr sz="4400">
                <a:solidFill>
                  <a:srgbClr val="000000"/>
                </a:solidFill>
                <a:latin typeface="Times New Roman" pitchFamily="18" charset="0"/>
              </a:defRPr>
            </a:lvl9pPr>
          </a:lstStyle>
          <a:p>
            <a:r>
              <a:rPr lang="en-US" sz="2000" b="1" dirty="0" smtClean="0">
                <a:solidFill>
                  <a:schemeClr val="accent2"/>
                </a:solidFill>
                <a:latin typeface="Geneva"/>
                <a:ea typeface="ＭＳ Ｐゴシック" pitchFamily="34" charset="-128"/>
              </a:rPr>
              <a:t>Finite source model and seafloor uplift:</a:t>
            </a:r>
          </a:p>
          <a:p>
            <a:r>
              <a:rPr lang="en-US" sz="2000" b="1" dirty="0" smtClean="0">
                <a:solidFill>
                  <a:schemeClr val="accent2"/>
                </a:solidFill>
                <a:latin typeface="Geneva" pitchFamily="-106" charset="0"/>
              </a:rPr>
              <a:t>2011 </a:t>
            </a:r>
            <a:r>
              <a:rPr lang="en-US" sz="2000" b="1" dirty="0">
                <a:solidFill>
                  <a:schemeClr val="accent2"/>
                </a:solidFill>
                <a:latin typeface="Geneva" pitchFamily="-106" charset="0"/>
              </a:rPr>
              <a:t>Tohoku-oki Mw 9.0 earthquake</a:t>
            </a:r>
            <a:endParaRPr lang="en-US" sz="2000" b="1" dirty="0" smtClean="0">
              <a:solidFill>
                <a:schemeClr val="accent2"/>
              </a:solidFill>
              <a:latin typeface="Geneva"/>
              <a:ea typeface="ＭＳ Ｐゴシック" pitchFamily="34" charset="-128"/>
            </a:endParaRPr>
          </a:p>
        </p:txBody>
      </p:sp>
      <p:sp>
        <p:nvSpPr>
          <p:cNvPr id="5" name="TextBox 4"/>
          <p:cNvSpPr txBox="1"/>
          <p:nvPr/>
        </p:nvSpPr>
        <p:spPr>
          <a:xfrm>
            <a:off x="7436610" y="5041736"/>
            <a:ext cx="1554990" cy="646331"/>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Source: Melgar and Bock, JGR, 2013</a:t>
            </a:r>
            <a:endParaRPr lang="en-US" sz="1200" b="1" dirty="0">
              <a:latin typeface="Verdana" pitchFamily="34" charset="0"/>
              <a:ea typeface="Verdana" pitchFamily="34" charset="0"/>
              <a:cs typeface="Verdana" pitchFamily="34" charset="0"/>
            </a:endParaRPr>
          </a:p>
        </p:txBody>
      </p:sp>
      <p:pic>
        <p:nvPicPr>
          <p:cNvPr id="4" name="Picture 3"/>
          <p:cNvPicPr>
            <a:picLocks noChangeAspect="1"/>
          </p:cNvPicPr>
          <p:nvPr/>
        </p:nvPicPr>
        <p:blipFill>
          <a:blip r:embed="rId2"/>
          <a:stretch>
            <a:fillRect/>
          </a:stretch>
        </p:blipFill>
        <p:spPr>
          <a:xfrm>
            <a:off x="126999" y="1055500"/>
            <a:ext cx="7414364" cy="5266277"/>
          </a:xfrm>
          <a:prstGeom prst="rect">
            <a:avLst/>
          </a:prstGeom>
        </p:spPr>
      </p:pic>
      <p:sp>
        <p:nvSpPr>
          <p:cNvPr id="6" name="TextBox 5"/>
          <p:cNvSpPr txBox="1"/>
          <p:nvPr/>
        </p:nvSpPr>
        <p:spPr>
          <a:xfrm>
            <a:off x="7436610" y="1399822"/>
            <a:ext cx="1707390" cy="954107"/>
          </a:xfrm>
          <a:prstGeom prst="rect">
            <a:avLst/>
          </a:prstGeom>
          <a:noFill/>
        </p:spPr>
        <p:txBody>
          <a:bodyPr wrap="square" rtlCol="0">
            <a:spAutoFit/>
          </a:bodyPr>
          <a:lstStyle/>
          <a:p>
            <a:pPr marL="228600" indent="-228600">
              <a:buAutoNum type="alphaLcParenR"/>
            </a:pPr>
            <a:r>
              <a:rPr lang="en-US" sz="1400" b="1" dirty="0" smtClean="0">
                <a:latin typeface="Verdana" panose="020B0604030504040204" pitchFamily="34" charset="0"/>
                <a:ea typeface="Verdana" panose="020B0604030504040204" pitchFamily="34" charset="0"/>
                <a:cs typeface="Verdana" panose="020B0604030504040204" pitchFamily="34" charset="0"/>
              </a:rPr>
              <a:t>Source Slip Model</a:t>
            </a:r>
          </a:p>
          <a:p>
            <a:pPr marL="228600" indent="-228600">
              <a:buAutoNum type="alphaLcParenR"/>
            </a:pPr>
            <a:r>
              <a:rPr lang="en-US" sz="1400" b="1" dirty="0" smtClean="0">
                <a:latin typeface="Verdana" panose="020B0604030504040204" pitchFamily="34" charset="0"/>
                <a:ea typeface="Verdana" panose="020B0604030504040204" pitchFamily="34" charset="0"/>
                <a:cs typeface="Verdana" panose="020B0604030504040204" pitchFamily="34" charset="0"/>
              </a:rPr>
              <a:t>Seafloor Uplift</a:t>
            </a:r>
            <a:endParaRPr lang="en-US" sz="1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56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tohoku_tsunami_nearfield_crop.jpg"/>
          <p:cNvPicPr>
            <a:picLocks noChangeAspect="1"/>
          </p:cNvPicPr>
          <p:nvPr/>
        </p:nvPicPr>
        <p:blipFill>
          <a:blip r:embed="rId2">
            <a:extLst>
              <a:ext uri="{28A0092B-C50C-407E-A947-70E740481C1C}">
                <a14:useLocalDpi xmlns:a14="http://schemas.microsoft.com/office/drawing/2010/main" val="0"/>
              </a:ext>
            </a:extLst>
          </a:blip>
          <a:srcRect l="-14885" r="-14885"/>
          <a:stretch>
            <a:fillRect/>
          </a:stretch>
        </p:blipFill>
        <p:spPr bwMode="auto">
          <a:xfrm>
            <a:off x="-755650" y="700087"/>
            <a:ext cx="10591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6581775" y="882650"/>
            <a:ext cx="576263" cy="588962"/>
          </a:xfrm>
          <a:prstGeom prst="ellipse">
            <a:avLst/>
          </a:prstGeom>
          <a:noFill/>
          <a:ln w="31750" cap="flat" cmpd="sng" algn="ctr">
            <a:solidFill>
              <a:srgbClr val="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eneva"/>
              <a:ea typeface="+mn-ea"/>
              <a:cs typeface="+mn-cs"/>
            </a:endParaRPr>
          </a:p>
        </p:txBody>
      </p:sp>
      <p:sp>
        <p:nvSpPr>
          <p:cNvPr id="4" name="Oval 3"/>
          <p:cNvSpPr/>
          <p:nvPr/>
        </p:nvSpPr>
        <p:spPr>
          <a:xfrm>
            <a:off x="5583238" y="3733800"/>
            <a:ext cx="574675" cy="590550"/>
          </a:xfrm>
          <a:prstGeom prst="ellipse">
            <a:avLst/>
          </a:prstGeom>
          <a:noFill/>
          <a:ln w="31750" cap="flat" cmpd="sng" algn="ctr">
            <a:solidFill>
              <a:srgbClr val="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eneva"/>
              <a:ea typeface="+mn-ea"/>
              <a:cs typeface="+mn-cs"/>
            </a:endParaRPr>
          </a:p>
        </p:txBody>
      </p:sp>
      <p:sp>
        <p:nvSpPr>
          <p:cNvPr id="5" name="Oval 4"/>
          <p:cNvSpPr/>
          <p:nvPr/>
        </p:nvSpPr>
        <p:spPr>
          <a:xfrm>
            <a:off x="4271963" y="4781550"/>
            <a:ext cx="574675" cy="588962"/>
          </a:xfrm>
          <a:prstGeom prst="ellipse">
            <a:avLst/>
          </a:prstGeom>
          <a:noFill/>
          <a:ln w="31750" cap="flat" cmpd="sng" algn="ctr">
            <a:solidFill>
              <a:srgbClr val="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eneva"/>
              <a:ea typeface="+mn-ea"/>
              <a:cs typeface="+mn-cs"/>
            </a:endParaRPr>
          </a:p>
        </p:txBody>
      </p:sp>
      <p:sp>
        <p:nvSpPr>
          <p:cNvPr id="6" name="Oval 5"/>
          <p:cNvSpPr/>
          <p:nvPr/>
        </p:nvSpPr>
        <p:spPr>
          <a:xfrm>
            <a:off x="6159500" y="1471612"/>
            <a:ext cx="574675" cy="590550"/>
          </a:xfrm>
          <a:prstGeom prst="ellipse">
            <a:avLst/>
          </a:prstGeom>
          <a:noFill/>
          <a:ln w="31750" cap="flat" cmpd="sng" algn="ctr">
            <a:solidFill>
              <a:srgbClr val="000000"/>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eneva"/>
              <a:ea typeface="+mn-ea"/>
              <a:cs typeface="+mn-cs"/>
            </a:endParaRPr>
          </a:p>
        </p:txBody>
      </p:sp>
      <p:sp>
        <p:nvSpPr>
          <p:cNvPr id="8" name="Title 1"/>
          <p:cNvSpPr txBox="1">
            <a:spLocks/>
          </p:cNvSpPr>
          <p:nvPr/>
        </p:nvSpPr>
        <p:spPr bwMode="auto">
          <a:xfrm>
            <a:off x="264944" y="152400"/>
            <a:ext cx="86106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a:solidFill>
                  <a:schemeClr val="accent2"/>
                </a:solidFill>
                <a:latin typeface="+mj-lt"/>
                <a:ea typeface="ＭＳ Ｐゴシック" pitchFamily="-105"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dirty="0" smtClean="0">
                <a:latin typeface="Geneva"/>
                <a:ea typeface="ＭＳ Ｐゴシック" pitchFamily="34" charset="-128"/>
              </a:rPr>
              <a:t>Tsunami travel </a:t>
            </a:r>
            <a:r>
              <a:rPr lang="en-US" sz="2000" dirty="0">
                <a:latin typeface="Geneva"/>
                <a:ea typeface="ＭＳ Ｐゴシック" pitchFamily="34" charset="-128"/>
              </a:rPr>
              <a:t>t</a:t>
            </a:r>
            <a:r>
              <a:rPr lang="en-US" sz="2000" dirty="0" smtClean="0">
                <a:latin typeface="Geneva"/>
                <a:ea typeface="ＭＳ Ｐゴシック" pitchFamily="34" charset="-128"/>
              </a:rPr>
              <a:t>imes for 2011 Mw 9.0 Tohoku-oki earthquake</a:t>
            </a:r>
          </a:p>
          <a:p>
            <a:endParaRPr lang="en-US" sz="2000" dirty="0" smtClean="0">
              <a:ea typeface="ＭＳ Ｐゴシック" pitchFamily="34" charset="-128"/>
            </a:endParaRPr>
          </a:p>
        </p:txBody>
      </p:sp>
      <p:sp>
        <p:nvSpPr>
          <p:cNvPr id="9" name="Title 1"/>
          <p:cNvSpPr txBox="1">
            <a:spLocks/>
          </p:cNvSpPr>
          <p:nvPr/>
        </p:nvSpPr>
        <p:spPr bwMode="auto">
          <a:xfrm>
            <a:off x="457200" y="5794712"/>
            <a:ext cx="82296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a:solidFill>
                  <a:schemeClr val="accent2"/>
                </a:solidFill>
                <a:latin typeface="+mj-lt"/>
                <a:ea typeface="ＭＳ Ｐゴシック" pitchFamily="-105"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1800" b="0" dirty="0" smtClean="0">
                <a:solidFill>
                  <a:schemeClr val="tx1"/>
                </a:solidFill>
                <a:latin typeface="Verdana" pitchFamily="34" charset="0"/>
                <a:ea typeface="Verdana" pitchFamily="34" charset="0"/>
                <a:cs typeface="Verdana" pitchFamily="34" charset="0"/>
              </a:rPr>
              <a:t>Rapid high-order modeling of large subduction zone earthquakes is critical for accurate tsunami warnings</a:t>
            </a:r>
          </a:p>
          <a:p>
            <a:endParaRPr lang="en-US" sz="2000" dirty="0" smtClean="0">
              <a:ea typeface="ＭＳ Ｐゴシック" pitchFamily="34" charset="-128"/>
            </a:endParaRPr>
          </a:p>
        </p:txBody>
      </p:sp>
    </p:spTree>
    <p:extLst>
      <p:ext uri="{BB962C8B-B14F-4D97-AF65-F5344CB8AC3E}">
        <p14:creationId xmlns:p14="http://schemas.microsoft.com/office/powerpoint/2010/main" val="3320514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571500"/>
          </a:xfrm>
          <a:prstGeom prst="rect">
            <a:avLst/>
          </a:prstGeom>
        </p:spPr>
        <p:txBody>
          <a:bodyPr/>
          <a:lstStyle>
            <a:lvl1pPr algn="ctr" rtl="0" eaLnBrk="0" fontAlgn="base" hangingPunct="0">
              <a:spcBef>
                <a:spcPct val="0"/>
              </a:spcBef>
              <a:spcAft>
                <a:spcPct val="0"/>
              </a:spcAft>
              <a:defRPr sz="2400" b="1">
                <a:solidFill>
                  <a:schemeClr val="accent2"/>
                </a:solidFill>
                <a:latin typeface="+mj-lt"/>
                <a:ea typeface="ＭＳ Ｐゴシック" pitchFamily="-105"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t>Model of 2011 Tsunami in Honshu: Movie</a:t>
            </a:r>
            <a:endParaRPr lang="en-US" sz="2000" kern="0" dirty="0"/>
          </a:p>
        </p:txBody>
      </p:sp>
      <p:pic>
        <p:nvPicPr>
          <p:cNvPr id="7" name="Picture 6">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144" y="1122823"/>
            <a:ext cx="6274446" cy="4172507"/>
          </a:xfrm>
          <a:prstGeom prst="rect">
            <a:avLst/>
          </a:prstGeom>
        </p:spPr>
      </p:pic>
      <p:sp>
        <p:nvSpPr>
          <p:cNvPr id="8" name="Rectangle 3"/>
          <p:cNvSpPr>
            <a:spLocks noChangeArrowheads="1"/>
          </p:cNvSpPr>
          <p:nvPr/>
        </p:nvSpPr>
        <p:spPr bwMode="auto">
          <a:xfrm>
            <a:off x="5246783" y="1253446"/>
            <a:ext cx="2293034" cy="318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fontAlgn="auto" hangingPunct="0">
              <a:spcBef>
                <a:spcPct val="20000"/>
              </a:spcBef>
              <a:spcAft>
                <a:spcPts val="0"/>
              </a:spcAft>
              <a:buClr>
                <a:srgbClr val="C0504D"/>
              </a:buClr>
              <a:buSzPct val="50000"/>
            </a:pPr>
            <a:r>
              <a:rPr lang="en-US" sz="1600" i="1" dirty="0" smtClean="0">
                <a:solidFill>
                  <a:prstClr val="black"/>
                </a:solidFill>
                <a:latin typeface="Verdana" pitchFamily="34" charset="0"/>
                <a:ea typeface="+mn-ea"/>
              </a:rPr>
              <a:t>2011 Honshu Japan</a:t>
            </a:r>
          </a:p>
          <a:p>
            <a:pPr eaLnBrk="0" fontAlgn="auto" hangingPunct="0">
              <a:spcBef>
                <a:spcPct val="20000"/>
              </a:spcBef>
              <a:spcAft>
                <a:spcPts val="0"/>
              </a:spcAft>
              <a:buClr>
                <a:srgbClr val="C0504D"/>
              </a:buClr>
              <a:buSzPct val="50000"/>
            </a:pPr>
            <a:endParaRPr lang="en-US" sz="2000" b="1" dirty="0">
              <a:solidFill>
                <a:prstClr val="black"/>
              </a:solidFill>
              <a:latin typeface="Verdana" pitchFamily="34" charset="0"/>
              <a:ea typeface="+mn-ea"/>
            </a:endParaRPr>
          </a:p>
        </p:txBody>
      </p:sp>
      <p:sp>
        <p:nvSpPr>
          <p:cNvPr id="9" name="Rectangle 3"/>
          <p:cNvSpPr>
            <a:spLocks noChangeArrowheads="1"/>
          </p:cNvSpPr>
          <p:nvPr/>
        </p:nvSpPr>
        <p:spPr bwMode="auto">
          <a:xfrm>
            <a:off x="5246783" y="4998093"/>
            <a:ext cx="2293034" cy="22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fontAlgn="auto" hangingPunct="0">
              <a:spcBef>
                <a:spcPct val="20000"/>
              </a:spcBef>
              <a:spcAft>
                <a:spcPts val="0"/>
              </a:spcAft>
              <a:buClr>
                <a:srgbClr val="C0504D"/>
              </a:buClr>
              <a:buSzPct val="50000"/>
            </a:pPr>
            <a:r>
              <a:rPr lang="en-US" sz="1200" b="1" i="1" dirty="0" smtClean="0">
                <a:solidFill>
                  <a:prstClr val="white"/>
                </a:solidFill>
                <a:latin typeface="Verdana" pitchFamily="34" charset="0"/>
                <a:ea typeface="+mn-ea"/>
              </a:rPr>
              <a:t>(National Geographic)</a:t>
            </a:r>
          </a:p>
        </p:txBody>
      </p:sp>
    </p:spTree>
    <p:extLst>
      <p:ext uri="{BB962C8B-B14F-4D97-AF65-F5344CB8AC3E}">
        <p14:creationId xmlns:p14="http://schemas.microsoft.com/office/powerpoint/2010/main" val="4051682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1143000" y="119063"/>
            <a:ext cx="6858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000" dirty="0" smtClean="0"/>
              <a:t>Overall Goal</a:t>
            </a:r>
          </a:p>
        </p:txBody>
      </p:sp>
      <p:sp>
        <p:nvSpPr>
          <p:cNvPr id="10243" name="Text Box 14"/>
          <p:cNvSpPr txBox="1">
            <a:spLocks noChangeArrowheads="1"/>
          </p:cNvSpPr>
          <p:nvPr/>
        </p:nvSpPr>
        <p:spPr bwMode="auto">
          <a:xfrm>
            <a:off x="382844" y="1517714"/>
            <a:ext cx="837831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r>
              <a:rPr lang="en-US" sz="2400" b="1" dirty="0" smtClean="0">
                <a:latin typeface="Verdana" pitchFamily="34" charset="0"/>
              </a:rPr>
              <a:t>To </a:t>
            </a:r>
            <a:r>
              <a:rPr lang="en-US" sz="2400" b="1" dirty="0">
                <a:latin typeface="Verdana" pitchFamily="34" charset="0"/>
              </a:rPr>
              <a:t>better forecast, assess, and mitigate </a:t>
            </a:r>
            <a:r>
              <a:rPr lang="en-US" sz="2400" b="1" dirty="0" smtClean="0">
                <a:latin typeface="Verdana" pitchFamily="34" charset="0"/>
              </a:rPr>
              <a:t>risk for natural </a:t>
            </a:r>
            <a:r>
              <a:rPr lang="en-US" sz="2400" b="1" dirty="0">
                <a:latin typeface="Verdana" pitchFamily="34" charset="0"/>
              </a:rPr>
              <a:t>hazards, including earthquakes, tsunamis, and extreme storms and </a:t>
            </a:r>
            <a:r>
              <a:rPr lang="en-US" sz="2400" b="1" dirty="0" smtClean="0">
                <a:latin typeface="Verdana" pitchFamily="34" charset="0"/>
              </a:rPr>
              <a:t>flooding</a:t>
            </a:r>
            <a:endParaRPr lang="en-US" sz="2400" b="1" dirty="0">
              <a:latin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722842" y="1403420"/>
            <a:ext cx="7845425" cy="4715157"/>
          </a:xfrm>
          <a:prstGeom prst="rect">
            <a:avLst/>
          </a:prstGeom>
        </p:spPr>
      </p:pic>
      <p:sp>
        <p:nvSpPr>
          <p:cNvPr id="3" name="Title 1"/>
          <p:cNvSpPr txBox="1">
            <a:spLocks/>
          </p:cNvSpPr>
          <p:nvPr/>
        </p:nvSpPr>
        <p:spPr bwMode="auto">
          <a:xfrm>
            <a:off x="200975" y="-19428"/>
            <a:ext cx="8772305"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a:solidFill>
                  <a:schemeClr val="accent2"/>
                </a:solidFill>
                <a:latin typeface="+mj-lt"/>
                <a:ea typeface="ＭＳ Ｐゴシック" pitchFamily="-105"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ＭＳ Ｐゴシック" pitchFamily="-105"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dirty="0" smtClean="0">
                <a:ea typeface="ＭＳ Ｐゴシック" pitchFamily="34" charset="-128"/>
              </a:rPr>
              <a:t>2012 Shake Table Test:</a:t>
            </a:r>
          </a:p>
          <a:p>
            <a:r>
              <a:rPr lang="en-US" sz="2000" dirty="0" smtClean="0">
                <a:ea typeface="ＭＳ Ｐゴシック" pitchFamily="34" charset="-128"/>
              </a:rPr>
              <a:t>Seismogeodetic Estimation of Coseismic Tilts</a:t>
            </a:r>
          </a:p>
        </p:txBody>
      </p:sp>
      <p:sp>
        <p:nvSpPr>
          <p:cNvPr id="4" name="Rectangle 3"/>
          <p:cNvSpPr/>
          <p:nvPr/>
        </p:nvSpPr>
        <p:spPr>
          <a:xfrm>
            <a:off x="5955275" y="5928801"/>
            <a:ext cx="2824812" cy="276999"/>
          </a:xfrm>
          <a:prstGeom prst="rect">
            <a:avLst/>
          </a:prstGeom>
        </p:spPr>
        <p:txBody>
          <a:bodyPr wrap="none">
            <a:spAutoFit/>
          </a:bodyPr>
          <a:lstStyle/>
          <a:p>
            <a:r>
              <a:rPr lang="en-US" sz="1200" b="1" dirty="0" smtClean="0">
                <a:latin typeface="Verdana" pitchFamily="34" charset="0"/>
                <a:ea typeface="Verdana" pitchFamily="34" charset="0"/>
                <a:cs typeface="Verdana" pitchFamily="34" charset="0"/>
              </a:rPr>
              <a:t>Source: Geng </a:t>
            </a:r>
            <a:r>
              <a:rPr lang="en-US" sz="1200" b="1" dirty="0">
                <a:latin typeface="Verdana" pitchFamily="34" charset="0"/>
                <a:ea typeface="Verdana" pitchFamily="34" charset="0"/>
                <a:cs typeface="Verdana" pitchFamily="34" charset="0"/>
              </a:rPr>
              <a:t>et al., GRL, 2013</a:t>
            </a:r>
          </a:p>
        </p:txBody>
      </p:sp>
    </p:spTree>
    <p:extLst>
      <p:ext uri="{BB962C8B-B14F-4D97-AF65-F5344CB8AC3E}">
        <p14:creationId xmlns:p14="http://schemas.microsoft.com/office/powerpoint/2010/main" val="2928094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97470" y="927335"/>
            <a:ext cx="8766648" cy="1200329"/>
          </a:xfrm>
          <a:prstGeom prst="rect">
            <a:avLst/>
          </a:prstGeom>
          <a:noFill/>
        </p:spPr>
        <p:txBody>
          <a:bodyPr wrap="square" rtlCol="0">
            <a:spAutoFit/>
          </a:bodyPr>
          <a:lstStyle/>
          <a:p>
            <a:r>
              <a:rPr lang="en-US" sz="1800" dirty="0">
                <a:latin typeface="Verdana" pitchFamily="34" charset="0"/>
                <a:ea typeface="Verdana" pitchFamily="34" charset="0"/>
                <a:cs typeface="Verdana" pitchFamily="34" charset="0"/>
              </a:rPr>
              <a:t>The</a:t>
            </a:r>
            <a:r>
              <a:rPr lang="en-US" sz="1800" dirty="0" smtClean="0">
                <a:latin typeface="Verdana" pitchFamily="34" charset="0"/>
                <a:ea typeface="Verdana" pitchFamily="34" charset="0"/>
                <a:cs typeface="Verdana" pitchFamily="34" charset="0"/>
              </a:rPr>
              <a:t> method </a:t>
            </a:r>
            <a:r>
              <a:rPr lang="en-US" sz="1800" dirty="0">
                <a:latin typeface="Verdana" pitchFamily="34" charset="0"/>
                <a:ea typeface="Verdana" pitchFamily="34" charset="0"/>
                <a:cs typeface="Verdana" pitchFamily="34" charset="0"/>
              </a:rPr>
              <a:t>of data transfer between SOPAC and SCEDC is to have</a:t>
            </a:r>
            <a:r>
              <a:rPr lang="en-US" sz="1800" dirty="0" smtClean="0">
                <a:latin typeface="Verdana" pitchFamily="34" charset="0"/>
                <a:ea typeface="Verdana" pitchFamily="34" charset="0"/>
                <a:cs typeface="Verdana" pitchFamily="34" charset="0"/>
              </a:rPr>
              <a:t> a wave pool </a:t>
            </a:r>
            <a:r>
              <a:rPr lang="en-US" sz="1800" dirty="0">
                <a:latin typeface="Verdana" pitchFamily="34" charset="0"/>
                <a:ea typeface="Verdana" pitchFamily="34" charset="0"/>
                <a:cs typeface="Verdana" pitchFamily="34" charset="0"/>
              </a:rPr>
              <a:t>at each center.  </a:t>
            </a:r>
            <a:r>
              <a:rPr lang="en-US" sz="1800" dirty="0" smtClean="0">
                <a:latin typeface="Verdana" pitchFamily="34" charset="0"/>
                <a:ea typeface="Verdana" pitchFamily="34" charset="0"/>
                <a:cs typeface="Verdana" pitchFamily="34" charset="0"/>
              </a:rPr>
              <a:t> Files </a:t>
            </a:r>
            <a:r>
              <a:rPr lang="en-US" sz="1800" dirty="0">
                <a:latin typeface="Verdana" pitchFamily="34" charset="0"/>
                <a:ea typeface="Verdana" pitchFamily="34" charset="0"/>
                <a:cs typeface="Verdana" pitchFamily="34" charset="0"/>
              </a:rPr>
              <a:t>would be copied from the SOPAC </a:t>
            </a:r>
            <a:r>
              <a:rPr lang="en-US" sz="1800" dirty="0" smtClean="0">
                <a:latin typeface="Verdana" pitchFamily="34" charset="0"/>
                <a:ea typeface="Verdana" pitchFamily="34" charset="0"/>
                <a:cs typeface="Verdana" pitchFamily="34" charset="0"/>
              </a:rPr>
              <a:t>wave pool to </a:t>
            </a:r>
            <a:r>
              <a:rPr lang="en-US" sz="1800" dirty="0">
                <a:latin typeface="Verdana" pitchFamily="34" charset="0"/>
                <a:ea typeface="Verdana" pitchFamily="34" charset="0"/>
                <a:cs typeface="Verdana" pitchFamily="34" charset="0"/>
              </a:rPr>
              <a:t>SCEDC.</a:t>
            </a:r>
            <a:r>
              <a:rPr lang="en-US" sz="1800" dirty="0" smtClean="0">
                <a:latin typeface="Verdana" pitchFamily="34" charset="0"/>
                <a:ea typeface="Verdana" pitchFamily="34" charset="0"/>
                <a:cs typeface="Verdana" pitchFamily="34" charset="0"/>
              </a:rPr>
              <a:t>  The advantage of this system is that data is not lost when either of the two systems is not reporting.</a:t>
            </a:r>
            <a:r>
              <a:rPr lang="en-US" dirty="0" smtClean="0">
                <a:latin typeface="Arial"/>
                <a:cs typeface="Arial"/>
              </a:rPr>
              <a:t>.</a:t>
            </a:r>
            <a:endParaRPr lang="en-US" dirty="0">
              <a:latin typeface="Arial"/>
              <a:cs typeface="Arial"/>
            </a:endParaRPr>
          </a:p>
        </p:txBody>
      </p:sp>
      <p:sp>
        <p:nvSpPr>
          <p:cNvPr id="49" name="Title 27"/>
          <p:cNvSpPr txBox="1">
            <a:spLocks/>
          </p:cNvSpPr>
          <p:nvPr/>
        </p:nvSpPr>
        <p:spPr>
          <a:xfrm>
            <a:off x="457200" y="183198"/>
            <a:ext cx="8229600" cy="571500"/>
          </a:xfrm>
          <a:prstGeom prst="rect">
            <a:avLst/>
          </a:prstGeom>
        </p:spPr>
        <p:txBody>
          <a:bodyPr>
            <a:normAutofit/>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cs typeface="Arial"/>
              </a:rPr>
              <a:t>Architecture for seismogeodetic data archival</a:t>
            </a:r>
            <a:endParaRPr lang="en-US" sz="2000" kern="0" dirty="0">
              <a:cs typeface="Arial"/>
            </a:endParaRPr>
          </a:p>
        </p:txBody>
      </p:sp>
      <p:sp>
        <p:nvSpPr>
          <p:cNvPr id="63" name="Magnetic Disk 4"/>
          <p:cNvSpPr/>
          <p:nvPr/>
        </p:nvSpPr>
        <p:spPr>
          <a:xfrm>
            <a:off x="188931" y="3054278"/>
            <a:ext cx="1795988" cy="2500901"/>
          </a:xfrm>
          <a:prstGeom prst="flowChartMagneticDisk">
            <a:avLst/>
          </a:prstGeom>
          <a:ln w="12700" cap="flat" cmpd="sng" algn="ctr">
            <a:solidFill>
              <a:schemeClr val="accent5"/>
            </a:solidFill>
            <a:prstDash val="solid"/>
            <a:round/>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64" name="Rectangle 63"/>
          <p:cNvSpPr/>
          <p:nvPr/>
        </p:nvSpPr>
        <p:spPr>
          <a:xfrm>
            <a:off x="509601" y="4758730"/>
            <a:ext cx="1010205" cy="5836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a:t>
            </a:r>
            <a:endParaRPr lang="en-US" dirty="0"/>
          </a:p>
        </p:txBody>
      </p:sp>
      <p:sp>
        <p:nvSpPr>
          <p:cNvPr id="65" name="TextBox 64"/>
          <p:cNvSpPr txBox="1"/>
          <p:nvPr/>
        </p:nvSpPr>
        <p:spPr>
          <a:xfrm>
            <a:off x="380542" y="4742237"/>
            <a:ext cx="1244141" cy="769441"/>
          </a:xfrm>
          <a:prstGeom prst="rect">
            <a:avLst/>
          </a:prstGeom>
          <a:noFill/>
        </p:spPr>
        <p:txBody>
          <a:bodyPr wrap="square" rtlCol="0">
            <a:spAutoFit/>
          </a:bodyPr>
          <a:lstStyle/>
          <a:p>
            <a:pPr algn="ctr"/>
            <a:r>
              <a:rPr lang="en-US" sz="1100" dirty="0" smtClean="0">
                <a:latin typeface="Arial"/>
                <a:cs typeface="Arial"/>
              </a:rPr>
              <a:t>Accelerometer transit  file</a:t>
            </a:r>
          </a:p>
          <a:p>
            <a:pPr algn="ctr"/>
            <a:r>
              <a:rPr lang="en-US" sz="1100" dirty="0" smtClean="0">
                <a:latin typeface="Arial"/>
                <a:cs typeface="Arial"/>
              </a:rPr>
              <a:t>(seismic data)</a:t>
            </a:r>
          </a:p>
          <a:p>
            <a:endParaRPr lang="en-US" sz="1100" dirty="0"/>
          </a:p>
        </p:txBody>
      </p:sp>
      <p:sp>
        <p:nvSpPr>
          <p:cNvPr id="66" name="Magnetic Disk 18"/>
          <p:cNvSpPr/>
          <p:nvPr/>
        </p:nvSpPr>
        <p:spPr>
          <a:xfrm>
            <a:off x="2602937" y="3054279"/>
            <a:ext cx="2927835" cy="2501996"/>
          </a:xfrm>
          <a:prstGeom prst="flowChartMagneticDisk">
            <a:avLst/>
          </a:prstGeom>
          <a:solidFill>
            <a:schemeClr val="lt1">
              <a:alpha val="0"/>
            </a:schemeClr>
          </a:solidFill>
          <a:ln w="12700" cap="flat" cmpd="sng" algn="ctr">
            <a:solidFill>
              <a:schemeClr val="accent6"/>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dk1">
                  <a:alpha val="0"/>
                </a:schemeClr>
              </a:solidFill>
              <a:latin typeface="Arial"/>
              <a:cs typeface="Arial"/>
            </a:endParaRPr>
          </a:p>
        </p:txBody>
      </p:sp>
      <p:sp>
        <p:nvSpPr>
          <p:cNvPr id="67" name="Rectangle 66"/>
          <p:cNvSpPr/>
          <p:nvPr/>
        </p:nvSpPr>
        <p:spPr>
          <a:xfrm>
            <a:off x="2948999" y="3973505"/>
            <a:ext cx="587776" cy="60908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Magnetic Disk 5"/>
          <p:cNvSpPr/>
          <p:nvPr/>
        </p:nvSpPr>
        <p:spPr>
          <a:xfrm>
            <a:off x="6390044" y="3115277"/>
            <a:ext cx="2143307" cy="2439902"/>
          </a:xfrm>
          <a:prstGeom prst="flowChartMagneticDisk">
            <a:avLst/>
          </a:prstGeom>
          <a:ln w="12700" cap="flat" cmpd="sng" algn="ctr">
            <a:solidFill>
              <a:schemeClr val="accent6"/>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atin typeface="Arial"/>
                <a:cs typeface="Arial"/>
              </a:rPr>
              <a:t>SCEDC </a:t>
            </a:r>
          </a:p>
          <a:p>
            <a:pPr algn="ctr"/>
            <a:r>
              <a:rPr lang="en-US" dirty="0" smtClean="0">
                <a:latin typeface="Arial"/>
                <a:cs typeface="Arial"/>
              </a:rPr>
              <a:t>Archive</a:t>
            </a:r>
            <a:endParaRPr lang="en-US" dirty="0">
              <a:latin typeface="Arial"/>
              <a:cs typeface="Arial"/>
            </a:endParaRPr>
          </a:p>
        </p:txBody>
      </p:sp>
      <p:pic>
        <p:nvPicPr>
          <p:cNvPr id="69" name="Picture 68" descr="scedc.jpg"/>
          <p:cNvPicPr>
            <a:picLocks noChangeAspect="1"/>
          </p:cNvPicPr>
          <p:nvPr/>
        </p:nvPicPr>
        <p:blipFill>
          <a:blip r:embed="rId3"/>
          <a:stretch>
            <a:fillRect/>
          </a:stretch>
        </p:blipFill>
        <p:spPr>
          <a:xfrm>
            <a:off x="4803223" y="2365689"/>
            <a:ext cx="2260600" cy="381000"/>
          </a:xfrm>
          <a:prstGeom prst="rect">
            <a:avLst/>
          </a:prstGeom>
        </p:spPr>
      </p:pic>
      <p:sp>
        <p:nvSpPr>
          <p:cNvPr id="70" name="Rectangle 69"/>
          <p:cNvSpPr/>
          <p:nvPr/>
        </p:nvSpPr>
        <p:spPr>
          <a:xfrm>
            <a:off x="313189" y="3907528"/>
            <a:ext cx="1572510" cy="78212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TextBox 70"/>
          <p:cNvSpPr txBox="1"/>
          <p:nvPr/>
        </p:nvSpPr>
        <p:spPr>
          <a:xfrm>
            <a:off x="321436" y="3899282"/>
            <a:ext cx="1572510" cy="769441"/>
          </a:xfrm>
          <a:prstGeom prst="rect">
            <a:avLst/>
          </a:prstGeom>
          <a:noFill/>
        </p:spPr>
        <p:txBody>
          <a:bodyPr wrap="square" rtlCol="0">
            <a:spAutoFit/>
          </a:bodyPr>
          <a:lstStyle/>
          <a:p>
            <a:pPr algn="ctr"/>
            <a:r>
              <a:rPr lang="en-US" sz="1100" dirty="0" smtClean="0">
                <a:latin typeface="Arial"/>
                <a:cs typeface="Arial"/>
              </a:rPr>
              <a:t>eRYO file</a:t>
            </a:r>
          </a:p>
          <a:p>
            <a:pPr algn="ctr"/>
            <a:r>
              <a:rPr lang="en-US" sz="1100" dirty="0" smtClean="0">
                <a:latin typeface="Arial"/>
                <a:cs typeface="Arial"/>
              </a:rPr>
              <a:t>(seismogeodetic data</a:t>
            </a:r>
          </a:p>
          <a:p>
            <a:pPr algn="ctr"/>
            <a:r>
              <a:rPr lang="en-US" sz="1100" dirty="0" smtClean="0">
                <a:latin typeface="Arial"/>
                <a:cs typeface="Arial"/>
              </a:rPr>
              <a:t>Velocity and displacement)</a:t>
            </a:r>
            <a:endParaRPr lang="en-US" sz="1100" dirty="0">
              <a:latin typeface="Arial"/>
              <a:cs typeface="Arial"/>
            </a:endParaRPr>
          </a:p>
        </p:txBody>
      </p:sp>
      <p:sp>
        <p:nvSpPr>
          <p:cNvPr id="72" name="TextBox 71"/>
          <p:cNvSpPr txBox="1"/>
          <p:nvPr/>
        </p:nvSpPr>
        <p:spPr>
          <a:xfrm>
            <a:off x="2932505" y="4060268"/>
            <a:ext cx="600946" cy="461665"/>
          </a:xfrm>
          <a:prstGeom prst="rect">
            <a:avLst/>
          </a:prstGeom>
          <a:noFill/>
        </p:spPr>
        <p:txBody>
          <a:bodyPr wrap="none" rtlCol="0">
            <a:spAutoFit/>
          </a:bodyPr>
          <a:lstStyle/>
          <a:p>
            <a:pPr algn="ctr"/>
            <a:r>
              <a:rPr lang="en-US" sz="1200" dirty="0" smtClean="0">
                <a:latin typeface="Arial"/>
                <a:cs typeface="Arial"/>
              </a:rPr>
              <a:t>eRYO </a:t>
            </a:r>
          </a:p>
          <a:p>
            <a:pPr algn="ctr"/>
            <a:r>
              <a:rPr lang="en-US" sz="1200" dirty="0" smtClean="0">
                <a:latin typeface="Arial"/>
                <a:cs typeface="Arial"/>
              </a:rPr>
              <a:t>file</a:t>
            </a:r>
            <a:endParaRPr lang="en-US" sz="1200" dirty="0">
              <a:latin typeface="Arial"/>
              <a:cs typeface="Arial"/>
            </a:endParaRPr>
          </a:p>
        </p:txBody>
      </p:sp>
      <p:sp>
        <p:nvSpPr>
          <p:cNvPr id="73" name="Rectangle 72"/>
          <p:cNvSpPr/>
          <p:nvPr/>
        </p:nvSpPr>
        <p:spPr>
          <a:xfrm>
            <a:off x="4511943" y="4010091"/>
            <a:ext cx="826207" cy="53103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cs typeface="Arial"/>
            </a:endParaRPr>
          </a:p>
        </p:txBody>
      </p:sp>
      <p:sp>
        <p:nvSpPr>
          <p:cNvPr id="74" name="TextBox 73"/>
          <p:cNvSpPr txBox="1"/>
          <p:nvPr/>
        </p:nvSpPr>
        <p:spPr>
          <a:xfrm>
            <a:off x="4550461" y="4050898"/>
            <a:ext cx="731916" cy="461665"/>
          </a:xfrm>
          <a:prstGeom prst="rect">
            <a:avLst/>
          </a:prstGeom>
          <a:noFill/>
        </p:spPr>
        <p:txBody>
          <a:bodyPr wrap="none" rtlCol="0">
            <a:spAutoFit/>
          </a:bodyPr>
          <a:lstStyle/>
          <a:p>
            <a:pPr algn="ctr"/>
            <a:r>
              <a:rPr lang="en-US" sz="1200" dirty="0" smtClean="0">
                <a:latin typeface="Arial"/>
                <a:cs typeface="Arial"/>
              </a:rPr>
              <a:t>mSEED </a:t>
            </a:r>
          </a:p>
          <a:p>
            <a:pPr algn="ctr"/>
            <a:r>
              <a:rPr lang="en-US" sz="1200" dirty="0" smtClean="0">
                <a:latin typeface="Arial"/>
                <a:cs typeface="Arial"/>
              </a:rPr>
              <a:t>file</a:t>
            </a:r>
            <a:endParaRPr lang="en-US" sz="1200" dirty="0">
              <a:latin typeface="Arial"/>
              <a:cs typeface="Arial"/>
            </a:endParaRPr>
          </a:p>
        </p:txBody>
      </p:sp>
      <p:sp>
        <p:nvSpPr>
          <p:cNvPr id="75" name="TextBox 74"/>
          <p:cNvSpPr txBox="1"/>
          <p:nvPr/>
        </p:nvSpPr>
        <p:spPr>
          <a:xfrm>
            <a:off x="3577810" y="4438865"/>
            <a:ext cx="1031502" cy="276999"/>
          </a:xfrm>
          <a:prstGeom prst="rect">
            <a:avLst/>
          </a:prstGeom>
          <a:noFill/>
        </p:spPr>
        <p:txBody>
          <a:bodyPr wrap="none" rtlCol="0">
            <a:spAutoFit/>
          </a:bodyPr>
          <a:lstStyle/>
          <a:p>
            <a:pPr algn="ctr"/>
            <a:r>
              <a:rPr lang="en-US" sz="1200" dirty="0">
                <a:latin typeface="Arial"/>
                <a:cs typeface="Arial"/>
              </a:rPr>
              <a:t>e</a:t>
            </a:r>
            <a:r>
              <a:rPr lang="en-US" sz="1200" dirty="0" smtClean="0">
                <a:latin typeface="Arial"/>
                <a:cs typeface="Arial"/>
              </a:rPr>
              <a:t>ryo2mseed</a:t>
            </a:r>
            <a:endParaRPr lang="en-US" sz="1200" dirty="0">
              <a:latin typeface="Arial"/>
              <a:cs typeface="Arial"/>
            </a:endParaRPr>
          </a:p>
        </p:txBody>
      </p:sp>
      <p:sp>
        <p:nvSpPr>
          <p:cNvPr id="76" name="TextBox 75"/>
          <p:cNvSpPr txBox="1"/>
          <p:nvPr/>
        </p:nvSpPr>
        <p:spPr>
          <a:xfrm>
            <a:off x="3145298" y="5555180"/>
            <a:ext cx="1827243" cy="338554"/>
          </a:xfrm>
          <a:prstGeom prst="rect">
            <a:avLst/>
          </a:prstGeom>
          <a:noFill/>
        </p:spPr>
        <p:txBody>
          <a:bodyPr wrap="none" rtlCol="0">
            <a:spAutoFit/>
          </a:bodyPr>
          <a:lstStyle/>
          <a:p>
            <a:r>
              <a:rPr lang="en-US" sz="1600" dirty="0" smtClean="0">
                <a:latin typeface="Arial"/>
                <a:cs typeface="Arial"/>
              </a:rPr>
              <a:t>staging wave pool</a:t>
            </a:r>
            <a:endParaRPr lang="en-US" sz="1600" dirty="0">
              <a:latin typeface="Arial"/>
              <a:cs typeface="Arial"/>
            </a:endParaRPr>
          </a:p>
        </p:txBody>
      </p:sp>
      <p:sp>
        <p:nvSpPr>
          <p:cNvPr id="77" name="TextBox 76"/>
          <p:cNvSpPr txBox="1"/>
          <p:nvPr/>
        </p:nvSpPr>
        <p:spPr>
          <a:xfrm>
            <a:off x="56542" y="5652281"/>
            <a:ext cx="2057327" cy="338554"/>
          </a:xfrm>
          <a:prstGeom prst="rect">
            <a:avLst/>
          </a:prstGeom>
          <a:noFill/>
        </p:spPr>
        <p:txBody>
          <a:bodyPr wrap="square" rtlCol="0">
            <a:spAutoFit/>
          </a:bodyPr>
          <a:lstStyle/>
          <a:p>
            <a:r>
              <a:rPr lang="en-US" sz="1600" dirty="0" smtClean="0">
                <a:latin typeface="Arial"/>
                <a:cs typeface="Arial"/>
              </a:rPr>
              <a:t>Real-time wave pool</a:t>
            </a:r>
            <a:endParaRPr lang="en-US" sz="1600" dirty="0">
              <a:latin typeface="Arial"/>
              <a:cs typeface="Arial"/>
            </a:endParaRPr>
          </a:p>
        </p:txBody>
      </p:sp>
      <p:sp>
        <p:nvSpPr>
          <p:cNvPr id="78" name="TextBox 77"/>
          <p:cNvSpPr txBox="1"/>
          <p:nvPr/>
        </p:nvSpPr>
        <p:spPr>
          <a:xfrm>
            <a:off x="7191471" y="5664505"/>
            <a:ext cx="543914" cy="461665"/>
          </a:xfrm>
          <a:prstGeom prst="rect">
            <a:avLst/>
          </a:prstGeom>
          <a:noFill/>
        </p:spPr>
        <p:txBody>
          <a:bodyPr wrap="none" rtlCol="0">
            <a:spAutoFit/>
          </a:bodyPr>
          <a:lstStyle/>
          <a:p>
            <a:pPr algn="ctr"/>
            <a:r>
              <a:rPr lang="en-US" sz="1200" dirty="0" smtClean="0">
                <a:latin typeface="Arial"/>
                <a:cs typeface="Arial"/>
              </a:rPr>
              <a:t>STP</a:t>
            </a:r>
          </a:p>
          <a:p>
            <a:pPr algn="ctr"/>
            <a:r>
              <a:rPr lang="en-US" sz="1200" dirty="0" smtClean="0">
                <a:latin typeface="Arial"/>
                <a:cs typeface="Arial"/>
              </a:rPr>
              <a:t>client</a:t>
            </a:r>
            <a:endParaRPr lang="en-US" sz="1200" dirty="0">
              <a:latin typeface="Arial"/>
              <a:cs typeface="Arial"/>
            </a:endParaRPr>
          </a:p>
        </p:txBody>
      </p:sp>
      <p:cxnSp>
        <p:nvCxnSpPr>
          <p:cNvPr id="79" name="Straight Arrow Connector 78"/>
          <p:cNvCxnSpPr>
            <a:stCxn id="89" idx="6"/>
            <a:endCxn id="73" idx="1"/>
          </p:cNvCxnSpPr>
          <p:nvPr/>
        </p:nvCxnSpPr>
        <p:spPr>
          <a:xfrm>
            <a:off x="4279554" y="4274739"/>
            <a:ext cx="232389" cy="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67" idx="3"/>
            <a:endCxn id="89" idx="2"/>
          </p:cNvCxnSpPr>
          <p:nvPr/>
        </p:nvCxnSpPr>
        <p:spPr>
          <a:xfrm flipV="1">
            <a:off x="3536775" y="4274739"/>
            <a:ext cx="319999" cy="3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endCxn id="67" idx="1"/>
          </p:cNvCxnSpPr>
          <p:nvPr/>
        </p:nvCxnSpPr>
        <p:spPr>
          <a:xfrm flipV="1">
            <a:off x="2536649" y="4278050"/>
            <a:ext cx="412350" cy="42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useBgFill="1">
        <p:nvSpPr>
          <p:cNvPr id="82" name="TextBox 81"/>
          <p:cNvSpPr txBox="1"/>
          <p:nvPr/>
        </p:nvSpPr>
        <p:spPr>
          <a:xfrm>
            <a:off x="1370156" y="2769782"/>
            <a:ext cx="1497856" cy="6001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r>
              <a:rPr lang="en-US" sz="1100" b="1" dirty="0" smtClean="0">
                <a:latin typeface="Arial"/>
                <a:cs typeface="Arial"/>
              </a:rPr>
              <a:t>1) </a:t>
            </a:r>
            <a:r>
              <a:rPr lang="en-US" sz="1100" dirty="0" smtClean="0">
                <a:latin typeface="Arial"/>
                <a:cs typeface="Arial"/>
              </a:rPr>
              <a:t>Copy</a:t>
            </a:r>
            <a:r>
              <a:rPr lang="en-US" sz="1100" i="1" dirty="0" smtClean="0">
                <a:latin typeface="Arial"/>
                <a:cs typeface="Arial"/>
              </a:rPr>
              <a:t> </a:t>
            </a:r>
            <a:r>
              <a:rPr lang="en-US" sz="1100" dirty="0" smtClean="0">
                <a:latin typeface="Arial"/>
                <a:cs typeface="Arial"/>
              </a:rPr>
              <a:t>processes </a:t>
            </a:r>
            <a:r>
              <a:rPr lang="en-US" sz="1100" b="1" i="1" dirty="0" smtClean="0">
                <a:latin typeface="Arial"/>
                <a:cs typeface="Arial"/>
              </a:rPr>
              <a:t>pull</a:t>
            </a:r>
            <a:r>
              <a:rPr lang="en-US" sz="1100" dirty="0" smtClean="0">
                <a:latin typeface="Arial"/>
                <a:cs typeface="Arial"/>
              </a:rPr>
              <a:t> waveforms from SOPAC to SCEDC</a:t>
            </a:r>
            <a:endParaRPr lang="en-US" sz="1100" dirty="0">
              <a:latin typeface="Arial"/>
              <a:cs typeface="Arial"/>
            </a:endParaRPr>
          </a:p>
        </p:txBody>
      </p:sp>
      <p:pic>
        <p:nvPicPr>
          <p:cNvPr id="83" name="Picture 82" descr="sio_logo_color copy.jpg"/>
          <p:cNvPicPr>
            <a:picLocks noChangeAspect="1"/>
          </p:cNvPicPr>
          <p:nvPr/>
        </p:nvPicPr>
        <p:blipFill>
          <a:blip r:embed="rId4"/>
          <a:stretch>
            <a:fillRect/>
          </a:stretch>
        </p:blipFill>
        <p:spPr>
          <a:xfrm>
            <a:off x="839244" y="2058912"/>
            <a:ext cx="727710" cy="708660"/>
          </a:xfrm>
          <a:prstGeom prst="rect">
            <a:avLst/>
          </a:prstGeom>
        </p:spPr>
      </p:pic>
      <p:sp>
        <p:nvSpPr>
          <p:cNvPr id="84" name="Oval 83"/>
          <p:cNvSpPr/>
          <p:nvPr/>
        </p:nvSpPr>
        <p:spPr>
          <a:xfrm>
            <a:off x="7199718" y="5652281"/>
            <a:ext cx="528475" cy="51910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TextBox 84"/>
          <p:cNvSpPr txBox="1"/>
          <p:nvPr/>
        </p:nvSpPr>
        <p:spPr>
          <a:xfrm>
            <a:off x="5141464" y="5519457"/>
            <a:ext cx="2275559" cy="1015663"/>
          </a:xfrm>
          <a:prstGeom prst="rect">
            <a:avLst/>
          </a:prstGeom>
          <a:noFill/>
        </p:spPr>
        <p:txBody>
          <a:bodyPr wrap="none" rtlCol="0">
            <a:spAutoFit/>
          </a:bodyPr>
          <a:lstStyle/>
          <a:p>
            <a:r>
              <a:rPr lang="en-US" sz="1200" dirty="0" smtClean="0">
                <a:latin typeface="Arial"/>
                <a:cs typeface="Arial"/>
              </a:rPr>
              <a:t>Users can download these </a:t>
            </a:r>
          </a:p>
          <a:p>
            <a:r>
              <a:rPr lang="en-US" sz="1200" dirty="0" smtClean="0">
                <a:latin typeface="Arial"/>
                <a:cs typeface="Arial"/>
              </a:rPr>
              <a:t>waveforms to their local disk </a:t>
            </a:r>
          </a:p>
          <a:p>
            <a:r>
              <a:rPr lang="en-US" sz="1200" dirty="0" smtClean="0">
                <a:latin typeface="Arial"/>
                <a:cs typeface="Arial"/>
              </a:rPr>
              <a:t>in format standards such as </a:t>
            </a:r>
          </a:p>
          <a:p>
            <a:r>
              <a:rPr lang="en-US" sz="1200" dirty="0" smtClean="0">
                <a:latin typeface="Arial"/>
                <a:cs typeface="Arial"/>
              </a:rPr>
              <a:t>SAC and mini-seed via a </a:t>
            </a:r>
          </a:p>
          <a:p>
            <a:r>
              <a:rPr lang="en-US" sz="1200" dirty="0">
                <a:latin typeface="Arial"/>
                <a:cs typeface="Arial"/>
              </a:rPr>
              <a:t>c</a:t>
            </a:r>
            <a:r>
              <a:rPr lang="en-US" sz="1200" dirty="0" smtClean="0">
                <a:latin typeface="Arial"/>
                <a:cs typeface="Arial"/>
              </a:rPr>
              <a:t>lient program called “AISTstp”</a:t>
            </a:r>
            <a:endParaRPr lang="en-US" sz="1200" dirty="0">
              <a:latin typeface="Arial"/>
              <a:cs typeface="Arial"/>
            </a:endParaRPr>
          </a:p>
        </p:txBody>
      </p:sp>
      <p:pic>
        <p:nvPicPr>
          <p:cNvPr id="86" name="Picture 85" descr="user.png"/>
          <p:cNvPicPr>
            <a:picLocks noChangeAspect="1"/>
          </p:cNvPicPr>
          <p:nvPr/>
        </p:nvPicPr>
        <p:blipFill>
          <a:blip r:embed="rId5"/>
          <a:stretch>
            <a:fillRect/>
          </a:stretch>
        </p:blipFill>
        <p:spPr>
          <a:xfrm>
            <a:off x="7827157" y="5563997"/>
            <a:ext cx="934720" cy="731520"/>
          </a:xfrm>
          <a:prstGeom prst="rect">
            <a:avLst/>
          </a:prstGeom>
        </p:spPr>
      </p:pic>
      <p:cxnSp>
        <p:nvCxnSpPr>
          <p:cNvPr id="87" name="Straight Arrow Connector 86"/>
          <p:cNvCxnSpPr/>
          <p:nvPr/>
        </p:nvCxnSpPr>
        <p:spPr>
          <a:xfrm flipV="1">
            <a:off x="1710598" y="4280707"/>
            <a:ext cx="408486" cy="1618"/>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88" name="Oval 87"/>
          <p:cNvSpPr/>
          <p:nvPr/>
        </p:nvSpPr>
        <p:spPr>
          <a:xfrm>
            <a:off x="2119084" y="4064818"/>
            <a:ext cx="422780" cy="41528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89" name="Oval 88"/>
          <p:cNvSpPr/>
          <p:nvPr/>
        </p:nvSpPr>
        <p:spPr>
          <a:xfrm>
            <a:off x="3856774" y="4067098"/>
            <a:ext cx="422780" cy="41528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90" name="Oval 89"/>
          <p:cNvSpPr/>
          <p:nvPr/>
        </p:nvSpPr>
        <p:spPr>
          <a:xfrm>
            <a:off x="6164204" y="4068348"/>
            <a:ext cx="422780" cy="41528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cxnSp>
        <p:nvCxnSpPr>
          <p:cNvPr id="91" name="Straight Arrow Connector 90"/>
          <p:cNvCxnSpPr/>
          <p:nvPr/>
        </p:nvCxnSpPr>
        <p:spPr>
          <a:xfrm>
            <a:off x="5347137" y="4271685"/>
            <a:ext cx="8170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1968686" y="3712038"/>
            <a:ext cx="723575" cy="276999"/>
          </a:xfrm>
          <a:prstGeom prst="rect">
            <a:avLst/>
          </a:prstGeom>
          <a:noFill/>
        </p:spPr>
        <p:txBody>
          <a:bodyPr wrap="none" rtlCol="0">
            <a:spAutoFit/>
          </a:bodyPr>
          <a:lstStyle/>
          <a:p>
            <a:r>
              <a:rPr lang="en-US" sz="1200" dirty="0" smtClean="0">
                <a:latin typeface="Arial"/>
                <a:cs typeface="Arial"/>
              </a:rPr>
              <a:t>getGPS</a:t>
            </a:r>
            <a:endParaRPr lang="en-US" sz="1200" dirty="0">
              <a:latin typeface="Arial"/>
              <a:cs typeface="Arial"/>
            </a:endParaRPr>
          </a:p>
        </p:txBody>
      </p:sp>
      <p:sp>
        <p:nvSpPr>
          <p:cNvPr id="93" name="TextBox 92"/>
          <p:cNvSpPr txBox="1"/>
          <p:nvPr/>
        </p:nvSpPr>
        <p:spPr>
          <a:xfrm>
            <a:off x="5915875" y="3871591"/>
            <a:ext cx="1005729" cy="276999"/>
          </a:xfrm>
          <a:prstGeom prst="rect">
            <a:avLst/>
          </a:prstGeom>
          <a:noFill/>
        </p:spPr>
        <p:txBody>
          <a:bodyPr wrap="none" rtlCol="0">
            <a:spAutoFit/>
          </a:bodyPr>
          <a:lstStyle/>
          <a:p>
            <a:r>
              <a:rPr lang="en-US" sz="1200" dirty="0" smtClean="0">
                <a:latin typeface="Arial"/>
                <a:cs typeface="Arial"/>
              </a:rPr>
              <a:t>archiveGPS</a:t>
            </a:r>
            <a:endParaRPr lang="en-US" sz="1200" dirty="0">
              <a:latin typeface="Arial"/>
              <a:cs typeface="Arial"/>
            </a:endParaRPr>
          </a:p>
        </p:txBody>
      </p:sp>
      <p:sp>
        <p:nvSpPr>
          <p:cNvPr id="94" name="Oval 93"/>
          <p:cNvSpPr/>
          <p:nvPr/>
        </p:nvSpPr>
        <p:spPr>
          <a:xfrm>
            <a:off x="2113869" y="4706151"/>
            <a:ext cx="422780" cy="41528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95" name="TextBox 94"/>
          <p:cNvSpPr txBox="1"/>
          <p:nvPr/>
        </p:nvSpPr>
        <p:spPr>
          <a:xfrm>
            <a:off x="1885699" y="4533508"/>
            <a:ext cx="858393" cy="276999"/>
          </a:xfrm>
          <a:prstGeom prst="rect">
            <a:avLst/>
          </a:prstGeom>
          <a:noFill/>
        </p:spPr>
        <p:txBody>
          <a:bodyPr wrap="square" rtlCol="0">
            <a:spAutoFit/>
          </a:bodyPr>
          <a:lstStyle/>
          <a:p>
            <a:r>
              <a:rPr lang="en-US" sz="1200" dirty="0" smtClean="0"/>
              <a:t>getTransit</a:t>
            </a:r>
            <a:endParaRPr lang="en-US" sz="1200" dirty="0"/>
          </a:p>
        </p:txBody>
      </p:sp>
      <p:cxnSp>
        <p:nvCxnSpPr>
          <p:cNvPr id="96" name="Straight Arrow Connector 95"/>
          <p:cNvCxnSpPr/>
          <p:nvPr/>
        </p:nvCxnSpPr>
        <p:spPr>
          <a:xfrm flipV="1">
            <a:off x="1710598" y="4922039"/>
            <a:ext cx="386777" cy="10977"/>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2744092" y="4719862"/>
            <a:ext cx="1010205" cy="41158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a:t>
            </a:r>
            <a:endParaRPr lang="en-US" dirty="0"/>
          </a:p>
        </p:txBody>
      </p:sp>
      <p:sp>
        <p:nvSpPr>
          <p:cNvPr id="98" name="TextBox 97"/>
          <p:cNvSpPr txBox="1"/>
          <p:nvPr/>
        </p:nvSpPr>
        <p:spPr>
          <a:xfrm>
            <a:off x="2661622" y="4714398"/>
            <a:ext cx="1142156" cy="600164"/>
          </a:xfrm>
          <a:prstGeom prst="rect">
            <a:avLst/>
          </a:prstGeom>
          <a:noFill/>
        </p:spPr>
        <p:txBody>
          <a:bodyPr wrap="square" rtlCol="0">
            <a:spAutoFit/>
          </a:bodyPr>
          <a:lstStyle/>
          <a:p>
            <a:pPr algn="ctr"/>
            <a:r>
              <a:rPr lang="en-US" sz="1100" dirty="0" smtClean="0">
                <a:latin typeface="Arial"/>
                <a:cs typeface="Arial"/>
              </a:rPr>
              <a:t>Accelerometer transit  file</a:t>
            </a:r>
          </a:p>
          <a:p>
            <a:endParaRPr lang="en-US" sz="1100" dirty="0"/>
          </a:p>
        </p:txBody>
      </p:sp>
      <p:sp>
        <p:nvSpPr>
          <p:cNvPr id="99" name="Rectangle 98"/>
          <p:cNvSpPr/>
          <p:nvPr/>
        </p:nvSpPr>
        <p:spPr>
          <a:xfrm>
            <a:off x="4520930" y="4706151"/>
            <a:ext cx="826207" cy="53103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cs typeface="Arial"/>
            </a:endParaRPr>
          </a:p>
        </p:txBody>
      </p:sp>
      <p:sp>
        <p:nvSpPr>
          <p:cNvPr id="100" name="TextBox 99"/>
          <p:cNvSpPr txBox="1"/>
          <p:nvPr/>
        </p:nvSpPr>
        <p:spPr>
          <a:xfrm>
            <a:off x="4559448" y="4746958"/>
            <a:ext cx="731916" cy="461665"/>
          </a:xfrm>
          <a:prstGeom prst="rect">
            <a:avLst/>
          </a:prstGeom>
          <a:noFill/>
        </p:spPr>
        <p:txBody>
          <a:bodyPr wrap="none" rtlCol="0">
            <a:spAutoFit/>
          </a:bodyPr>
          <a:lstStyle/>
          <a:p>
            <a:pPr algn="ctr"/>
            <a:r>
              <a:rPr lang="en-US" sz="1200" dirty="0" smtClean="0">
                <a:latin typeface="Arial"/>
                <a:cs typeface="Arial"/>
              </a:rPr>
              <a:t>mSEED </a:t>
            </a:r>
          </a:p>
          <a:p>
            <a:pPr algn="ctr"/>
            <a:r>
              <a:rPr lang="en-US" sz="1200" dirty="0" smtClean="0">
                <a:latin typeface="Arial"/>
                <a:cs typeface="Arial"/>
              </a:rPr>
              <a:t>file</a:t>
            </a:r>
            <a:endParaRPr lang="en-US" sz="1200" dirty="0">
              <a:latin typeface="Arial"/>
              <a:cs typeface="Arial"/>
            </a:endParaRPr>
          </a:p>
        </p:txBody>
      </p:sp>
      <p:sp>
        <p:nvSpPr>
          <p:cNvPr id="101" name="Oval 100"/>
          <p:cNvSpPr/>
          <p:nvPr/>
        </p:nvSpPr>
        <p:spPr>
          <a:xfrm>
            <a:off x="3856774" y="4737398"/>
            <a:ext cx="422780" cy="41528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02" name="TextBox 101"/>
          <p:cNvSpPr txBox="1"/>
          <p:nvPr/>
        </p:nvSpPr>
        <p:spPr>
          <a:xfrm>
            <a:off x="3559883" y="5204528"/>
            <a:ext cx="1111785" cy="276999"/>
          </a:xfrm>
          <a:prstGeom prst="rect">
            <a:avLst/>
          </a:prstGeom>
          <a:noFill/>
        </p:spPr>
        <p:txBody>
          <a:bodyPr wrap="square" rtlCol="0">
            <a:spAutoFit/>
          </a:bodyPr>
          <a:lstStyle/>
          <a:p>
            <a:r>
              <a:rPr lang="en-US" sz="1200" dirty="0" smtClean="0"/>
              <a:t>transit2mseed</a:t>
            </a:r>
            <a:endParaRPr lang="en-US" sz="1200" dirty="0"/>
          </a:p>
        </p:txBody>
      </p:sp>
      <p:sp>
        <p:nvSpPr>
          <p:cNvPr id="103" name="Oval 102"/>
          <p:cNvSpPr/>
          <p:nvPr/>
        </p:nvSpPr>
        <p:spPr>
          <a:xfrm>
            <a:off x="6164204" y="4765115"/>
            <a:ext cx="422780" cy="41528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04" name="TextBox 103"/>
          <p:cNvSpPr txBox="1"/>
          <p:nvPr/>
        </p:nvSpPr>
        <p:spPr>
          <a:xfrm>
            <a:off x="5845505" y="4626615"/>
            <a:ext cx="1146468" cy="276999"/>
          </a:xfrm>
          <a:prstGeom prst="rect">
            <a:avLst/>
          </a:prstGeom>
          <a:noFill/>
        </p:spPr>
        <p:txBody>
          <a:bodyPr wrap="none" rtlCol="0">
            <a:spAutoFit/>
          </a:bodyPr>
          <a:lstStyle/>
          <a:p>
            <a:r>
              <a:rPr lang="en-US" sz="1200" dirty="0" smtClean="0">
                <a:latin typeface="Arial"/>
                <a:cs typeface="Arial"/>
              </a:rPr>
              <a:t>archiveTransit</a:t>
            </a:r>
            <a:endParaRPr lang="en-US" sz="1200" dirty="0">
              <a:latin typeface="Arial"/>
              <a:cs typeface="Arial"/>
            </a:endParaRPr>
          </a:p>
        </p:txBody>
      </p:sp>
      <p:cxnSp>
        <p:nvCxnSpPr>
          <p:cNvPr id="105" name="Straight Arrow Connector 104"/>
          <p:cNvCxnSpPr/>
          <p:nvPr/>
        </p:nvCxnSpPr>
        <p:spPr>
          <a:xfrm flipV="1">
            <a:off x="2542478" y="4913792"/>
            <a:ext cx="201614" cy="10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99" idx="3"/>
            <a:endCxn id="103" idx="2"/>
          </p:cNvCxnSpPr>
          <p:nvPr/>
        </p:nvCxnSpPr>
        <p:spPr>
          <a:xfrm>
            <a:off x="5347137" y="4971671"/>
            <a:ext cx="817067" cy="10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4279554" y="4939768"/>
            <a:ext cx="232389" cy="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101" idx="2"/>
          </p:cNvCxnSpPr>
          <p:nvPr/>
        </p:nvCxnSpPr>
        <p:spPr>
          <a:xfrm>
            <a:off x="3740579" y="4929414"/>
            <a:ext cx="116195" cy="156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useBgFill="1">
        <p:nvSpPr>
          <p:cNvPr id="109" name="TextBox 108"/>
          <p:cNvSpPr txBox="1"/>
          <p:nvPr/>
        </p:nvSpPr>
        <p:spPr>
          <a:xfrm>
            <a:off x="3284846" y="2769782"/>
            <a:ext cx="1695941"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r>
              <a:rPr lang="en-US" sz="1100" b="1" dirty="0" smtClean="0">
                <a:latin typeface="Arial"/>
                <a:cs typeface="Arial"/>
              </a:rPr>
              <a:t>2) </a:t>
            </a:r>
            <a:r>
              <a:rPr lang="en-US" sz="1100" dirty="0" smtClean="0">
                <a:latin typeface="Arial"/>
                <a:cs typeface="Arial"/>
              </a:rPr>
              <a:t>The files are converted to mini-seed format in the staging wave pool.</a:t>
            </a:r>
            <a:endParaRPr lang="en-US" sz="1100" dirty="0">
              <a:latin typeface="Arial"/>
              <a:cs typeface="Arial"/>
            </a:endParaRPr>
          </a:p>
        </p:txBody>
      </p:sp>
      <p:sp useBgFill="1">
        <p:nvSpPr>
          <p:cNvPr id="110" name="TextBox 109"/>
          <p:cNvSpPr txBox="1"/>
          <p:nvPr/>
        </p:nvSpPr>
        <p:spPr>
          <a:xfrm>
            <a:off x="6586984" y="2815195"/>
            <a:ext cx="1695941" cy="6001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r>
              <a:rPr lang="en-US" sz="1100" b="1" dirty="0" smtClean="0">
                <a:latin typeface="Arial"/>
                <a:cs typeface="Arial"/>
              </a:rPr>
              <a:t>3) </a:t>
            </a:r>
            <a:r>
              <a:rPr lang="en-US" sz="1100" dirty="0" smtClean="0">
                <a:latin typeface="Arial"/>
                <a:cs typeface="Arial"/>
              </a:rPr>
              <a:t>The files are archived and accessible to the user community</a:t>
            </a:r>
            <a:endParaRPr lang="en-US" sz="1100" dirty="0">
              <a:latin typeface="Arial"/>
              <a:cs typeface="Arial"/>
            </a:endParaRPr>
          </a:p>
        </p:txBody>
      </p:sp>
      <p:cxnSp>
        <p:nvCxnSpPr>
          <p:cNvPr id="111" name="Straight Arrow Connector 110"/>
          <p:cNvCxnSpPr/>
          <p:nvPr/>
        </p:nvCxnSpPr>
        <p:spPr>
          <a:xfrm rot="16200000" flipH="1">
            <a:off x="7269158" y="5441401"/>
            <a:ext cx="38898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4268" y="127881"/>
            <a:ext cx="8494889" cy="626991"/>
          </a:xfrm>
          <a:prstGeom prst="rect">
            <a:avLst/>
          </a:prstGeom>
        </p:spPr>
        <p:txBody>
          <a:bodyPr>
            <a:noAutofit/>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t>Densification of SoCal Sites in </a:t>
            </a:r>
          </a:p>
          <a:p>
            <a:r>
              <a:rPr lang="en-US" sz="2000" kern="0" dirty="0" smtClean="0"/>
              <a:t>NOAA ESRL’s Operational GPSMet network</a:t>
            </a:r>
            <a:endParaRPr lang="en-US" sz="2000" kern="0" dirty="0"/>
          </a:p>
        </p:txBody>
      </p:sp>
      <p:pic>
        <p:nvPicPr>
          <p:cNvPr id="3" name="Content Placeholder 3" descr="IPW_FrazierPark.PNG"/>
          <p:cNvPicPr>
            <a:picLocks noChangeAspect="1"/>
          </p:cNvPicPr>
          <p:nvPr/>
        </p:nvPicPr>
        <p:blipFill>
          <a:blip r:embed="rId2">
            <a:extLst>
              <a:ext uri="{28A0092B-C50C-407E-A947-70E740481C1C}">
                <a14:useLocalDpi xmlns:a14="http://schemas.microsoft.com/office/drawing/2010/main" val="0"/>
              </a:ext>
            </a:extLst>
          </a:blip>
          <a:srcRect l="3070" r="3070"/>
          <a:stretch>
            <a:fillRect/>
          </a:stretch>
        </p:blipFill>
        <p:spPr>
          <a:xfrm>
            <a:off x="457200" y="1080906"/>
            <a:ext cx="5718782" cy="2964815"/>
          </a:xfrm>
          <a:prstGeom prst="rect">
            <a:avLst/>
          </a:prstGeom>
        </p:spPr>
      </p:pic>
      <p:sp>
        <p:nvSpPr>
          <p:cNvPr id="4" name="Frame 3"/>
          <p:cNvSpPr/>
          <p:nvPr/>
        </p:nvSpPr>
        <p:spPr>
          <a:xfrm>
            <a:off x="3657599" y="3685817"/>
            <a:ext cx="185619" cy="10724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black"/>
              </a:solidFill>
            </a:endParaRPr>
          </a:p>
        </p:txBody>
      </p:sp>
      <p:sp>
        <p:nvSpPr>
          <p:cNvPr id="5" name="Frame 4"/>
          <p:cNvSpPr/>
          <p:nvPr/>
        </p:nvSpPr>
        <p:spPr>
          <a:xfrm>
            <a:off x="3431822" y="3437462"/>
            <a:ext cx="119754" cy="13546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black"/>
              </a:solidFill>
            </a:endParaRPr>
          </a:p>
        </p:txBody>
      </p:sp>
      <p:sp>
        <p:nvSpPr>
          <p:cNvPr id="6" name="Frame 5"/>
          <p:cNvSpPr/>
          <p:nvPr/>
        </p:nvSpPr>
        <p:spPr>
          <a:xfrm>
            <a:off x="2782711" y="3347150"/>
            <a:ext cx="95803" cy="9031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black"/>
              </a:solidFill>
            </a:endParaRPr>
          </a:p>
        </p:txBody>
      </p:sp>
      <p:sp>
        <p:nvSpPr>
          <p:cNvPr id="7" name="Frame 6"/>
          <p:cNvSpPr/>
          <p:nvPr/>
        </p:nvSpPr>
        <p:spPr>
          <a:xfrm>
            <a:off x="2551289" y="2952039"/>
            <a:ext cx="173643" cy="1411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black"/>
              </a:solidFill>
            </a:endParaRPr>
          </a:p>
        </p:txBody>
      </p:sp>
      <p:sp>
        <p:nvSpPr>
          <p:cNvPr id="8" name="Frame 7"/>
          <p:cNvSpPr/>
          <p:nvPr/>
        </p:nvSpPr>
        <p:spPr>
          <a:xfrm>
            <a:off x="3279422" y="3273773"/>
            <a:ext cx="119754" cy="7337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black"/>
              </a:solidFill>
            </a:endParaRPr>
          </a:p>
        </p:txBody>
      </p:sp>
      <p:pic>
        <p:nvPicPr>
          <p:cNvPr id="9" name="Picture 8" descr="DSC024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857" y="2269766"/>
            <a:ext cx="3047735" cy="2154767"/>
          </a:xfrm>
          <a:prstGeom prst="rect">
            <a:avLst/>
          </a:prstGeom>
        </p:spPr>
      </p:pic>
      <p:sp>
        <p:nvSpPr>
          <p:cNvPr id="10" name="TextBox 9"/>
          <p:cNvSpPr txBox="1"/>
          <p:nvPr/>
        </p:nvSpPr>
        <p:spPr>
          <a:xfrm>
            <a:off x="6272593" y="1264351"/>
            <a:ext cx="2812504"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5 more sites added in May-Nov 2013</a:t>
            </a:r>
            <a:endPar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457200" y="4258325"/>
            <a:ext cx="5288844" cy="2031325"/>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The Frazier Park site (with callout) is especially appreciated by the Oxnard forecast office for its location in the northern Ventura county mountains, commonly affected by summer convection.  The area’s main road has low water crossings that experience flash flooding.</a:t>
            </a:r>
            <a:endPar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9000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t>North American Monsoon Season 2013</a:t>
            </a:r>
            <a:endParaRPr lang="en-US" sz="2000" kern="0" dirty="0"/>
          </a:p>
        </p:txBody>
      </p:sp>
      <p:pic>
        <p:nvPicPr>
          <p:cNvPr id="3" name="GOE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7917" y="1880048"/>
            <a:ext cx="3882857" cy="2674566"/>
          </a:xfrm>
          <a:prstGeom prst="rect">
            <a:avLst/>
          </a:prstGeom>
        </p:spPr>
      </p:pic>
      <p:sp>
        <p:nvSpPr>
          <p:cNvPr id="4" name="TextBox 3"/>
          <p:cNvSpPr txBox="1"/>
          <p:nvPr/>
        </p:nvSpPr>
        <p:spPr>
          <a:xfrm>
            <a:off x="-387048" y="1058977"/>
            <a:ext cx="1342572" cy="369332"/>
          </a:xfrm>
          <a:prstGeom prst="rect">
            <a:avLst/>
          </a:prstGeom>
          <a:noFill/>
        </p:spPr>
        <p:txBody>
          <a:bodyPr wrap="square" rtlCol="0">
            <a:spAutoFit/>
          </a:bodyPr>
          <a:lstStyle/>
          <a:p>
            <a:pPr defTabSz="457200" fontAlgn="auto">
              <a:spcBef>
                <a:spcPts val="0"/>
              </a:spcBef>
              <a:spcAft>
                <a:spcPts val="0"/>
              </a:spcAft>
            </a:pPr>
            <a:endParaRPr lang="en-US" sz="1800" dirty="0">
              <a:solidFill>
                <a:prstClr val="black"/>
              </a:solidFill>
              <a:latin typeface="Calibri"/>
            </a:endParaRPr>
          </a:p>
        </p:txBody>
      </p:sp>
      <p:sp>
        <p:nvSpPr>
          <p:cNvPr id="5" name="TextBox 4"/>
          <p:cNvSpPr txBox="1"/>
          <p:nvPr/>
        </p:nvSpPr>
        <p:spPr>
          <a:xfrm>
            <a:off x="719856" y="1058977"/>
            <a:ext cx="3840918"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Several monsoon events occurred in July and August</a:t>
            </a:r>
            <a:endParaRPr lang="en-US" sz="1800" dirty="0">
              <a:solidFill>
                <a:prstClr val="black"/>
              </a:solidFill>
              <a:latin typeface="Calibri"/>
            </a:endParaRPr>
          </a:p>
        </p:txBody>
      </p:sp>
      <p:sp>
        <p:nvSpPr>
          <p:cNvPr id="6" name="TextBox 5"/>
          <p:cNvSpPr txBox="1"/>
          <p:nvPr/>
        </p:nvSpPr>
        <p:spPr>
          <a:xfrm>
            <a:off x="4959048" y="1058977"/>
            <a:ext cx="3727752" cy="5601534"/>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Forecasters noted the use of GPS PW in their Area Forecast Discussions:</a:t>
            </a:r>
          </a:p>
          <a:p>
            <a:pPr defTabSz="457200" fontAlgn="auto">
              <a:spcBef>
                <a:spcPts val="0"/>
              </a:spcBef>
              <a:spcAft>
                <a:spcPts val="0"/>
              </a:spcAft>
            </a:pPr>
            <a:endParaRPr lang="en-US" sz="1800" dirty="0">
              <a:solidFill>
                <a:prstClr val="black"/>
              </a:solidFill>
              <a:latin typeface="Calibri"/>
            </a:endParaRPr>
          </a:p>
          <a:p>
            <a:pPr defTabSz="457200" fontAlgn="auto">
              <a:spcBef>
                <a:spcPts val="0"/>
              </a:spcBef>
              <a:spcAft>
                <a:spcPts val="0"/>
              </a:spcAft>
            </a:pPr>
            <a:r>
              <a:rPr lang="en-US" sz="1600" dirty="0" smtClean="0">
                <a:solidFill>
                  <a:prstClr val="black"/>
                </a:solidFill>
                <a:latin typeface="Calibri"/>
              </a:rPr>
              <a:t>“SUBTROPICAL MOISTURE MOVING INTO THE DESERTS OF SOUTHEAST CALIFORNIA THIS MORNING. GPS PRECIPITABLE WATER VALUES HAVE ALREADY CLIMBED TO AROUND 1.7 INCHES FOR AREAS AROUND THE SALTON SEA. “</a:t>
            </a:r>
          </a:p>
          <a:p>
            <a:pPr defTabSz="457200" fontAlgn="auto">
              <a:spcBef>
                <a:spcPts val="0"/>
              </a:spcBef>
              <a:spcAft>
                <a:spcPts val="0"/>
              </a:spcAft>
            </a:pPr>
            <a:endParaRPr lang="en-US" sz="1600" dirty="0">
              <a:solidFill>
                <a:prstClr val="black"/>
              </a:solidFill>
              <a:latin typeface="Calibri"/>
            </a:endParaRPr>
          </a:p>
          <a:p>
            <a:pPr defTabSz="457200" fontAlgn="auto">
              <a:spcBef>
                <a:spcPts val="0"/>
              </a:spcBef>
              <a:spcAft>
                <a:spcPts val="0"/>
              </a:spcAft>
            </a:pPr>
            <a:r>
              <a:rPr lang="en-US" sz="1600" dirty="0" smtClean="0">
                <a:solidFill>
                  <a:prstClr val="black"/>
                </a:solidFill>
                <a:latin typeface="Calibri"/>
              </a:rPr>
              <a:t>"ITS POSSIBLE THAT THIS INVERSION IS HELPING TO SQUELCH SIGNIFICANT CONVECTIVE ACTIVITY THIS AFTERNOON...BECAUSE A GPS-MET INTEGRATED PRECIPITABLE WATER STATION IN LA QUINTA WITH A VALUE NEAR 1.8 INCHES AND DEW POINTS IN THE 70S IN THE COACHELLA VALLEY WOULD INDICATE THAT THERE IS MORE THAN ENOUGH MOISTURE FOR CONVECTION.”</a:t>
            </a:r>
          </a:p>
          <a:p>
            <a:pPr defTabSz="457200" fontAlgn="auto">
              <a:spcBef>
                <a:spcPts val="0"/>
              </a:spcBef>
              <a:spcAft>
                <a:spcPts val="0"/>
              </a:spcAft>
            </a:pPr>
            <a:endParaRPr lang="en-US" sz="1600" dirty="0">
              <a:solidFill>
                <a:prstClr val="black"/>
              </a:solidFill>
              <a:latin typeface="Calibri"/>
            </a:endParaRPr>
          </a:p>
          <a:p>
            <a:pPr defTabSz="457200" fontAlgn="auto">
              <a:spcBef>
                <a:spcPts val="0"/>
              </a:spcBef>
              <a:spcAft>
                <a:spcPts val="0"/>
              </a:spcAft>
            </a:pPr>
            <a:endParaRPr lang="en-US" sz="1600" dirty="0">
              <a:solidFill>
                <a:prstClr val="black"/>
              </a:solidFill>
              <a:latin typeface="Calibri"/>
            </a:endParaRPr>
          </a:p>
        </p:txBody>
      </p:sp>
      <p:sp>
        <p:nvSpPr>
          <p:cNvPr id="7" name="TextBox 6"/>
          <p:cNvSpPr txBox="1"/>
          <p:nvPr/>
        </p:nvSpPr>
        <p:spPr>
          <a:xfrm>
            <a:off x="457200" y="4718500"/>
            <a:ext cx="4104604" cy="1754327"/>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San Diego SFO Science &amp; Operations Officer Ivory Small wrote a white paper on the use of GPS IPW in the July event, in the absence of a Yuma sounding, to issue a flash flood warning prior to verified flooding.</a:t>
            </a:r>
            <a:endParaRPr lang="en-US" sz="1800" dirty="0">
              <a:solidFill>
                <a:prstClr val="black"/>
              </a:solidFill>
              <a:latin typeface="Calibri"/>
            </a:endParaRPr>
          </a:p>
        </p:txBody>
      </p:sp>
    </p:spTree>
    <p:extLst>
      <p:ext uri="{BB962C8B-B14F-4D97-AF65-F5344CB8AC3E}">
        <p14:creationId xmlns:p14="http://schemas.microsoft.com/office/powerpoint/2010/main" val="40477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t>Visualizing the Monsoon</a:t>
            </a:r>
            <a:endParaRPr lang="en-US" sz="2000" kern="0" dirty="0"/>
          </a:p>
        </p:txBody>
      </p:sp>
      <p:pic>
        <p:nvPicPr>
          <p:cNvPr id="9" name="20130721Monsoo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5462" y="2084274"/>
            <a:ext cx="5398206" cy="4190114"/>
          </a:xfrm>
          <a:prstGeom prst="rect">
            <a:avLst/>
          </a:prstGeom>
        </p:spPr>
      </p:pic>
      <p:sp>
        <p:nvSpPr>
          <p:cNvPr id="10" name="TextBox 9"/>
          <p:cNvSpPr txBox="1"/>
          <p:nvPr/>
        </p:nvSpPr>
        <p:spPr>
          <a:xfrm>
            <a:off x="908756" y="2525887"/>
            <a:ext cx="1433689"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GPS PW</a:t>
            </a:r>
            <a:endParaRPr lang="en-US" sz="1800" dirty="0">
              <a:solidFill>
                <a:prstClr val="black"/>
              </a:solidFill>
              <a:latin typeface="Calibri"/>
            </a:endParaRPr>
          </a:p>
        </p:txBody>
      </p:sp>
      <p:sp>
        <p:nvSpPr>
          <p:cNvPr id="11" name="TextBox 10"/>
          <p:cNvSpPr txBox="1"/>
          <p:nvPr/>
        </p:nvSpPr>
        <p:spPr>
          <a:xfrm>
            <a:off x="127000" y="3936998"/>
            <a:ext cx="1636889"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Stage II Blended Precip</a:t>
            </a:r>
            <a:endParaRPr lang="en-US" sz="1800" dirty="0">
              <a:solidFill>
                <a:prstClr val="black"/>
              </a:solidFill>
              <a:latin typeface="Calibri"/>
            </a:endParaRPr>
          </a:p>
        </p:txBody>
      </p:sp>
      <p:sp>
        <p:nvSpPr>
          <p:cNvPr id="12" name="TextBox 11"/>
          <p:cNvSpPr txBox="1"/>
          <p:nvPr/>
        </p:nvSpPr>
        <p:spPr>
          <a:xfrm>
            <a:off x="457200" y="5319887"/>
            <a:ext cx="1636889"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Radar (base reflectivity)</a:t>
            </a:r>
            <a:endParaRPr lang="en-US" sz="1800" dirty="0">
              <a:solidFill>
                <a:prstClr val="black"/>
              </a:solidFill>
              <a:latin typeface="Calibri"/>
            </a:endParaRPr>
          </a:p>
        </p:txBody>
      </p:sp>
      <p:sp>
        <p:nvSpPr>
          <p:cNvPr id="13" name="TextBox 12"/>
          <p:cNvSpPr txBox="1"/>
          <p:nvPr/>
        </p:nvSpPr>
        <p:spPr>
          <a:xfrm>
            <a:off x="7436556" y="2433554"/>
            <a:ext cx="1509888" cy="923330"/>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GPS PW (stations boxed at left)</a:t>
            </a:r>
            <a:endParaRPr lang="en-US" sz="1800" dirty="0">
              <a:solidFill>
                <a:prstClr val="black"/>
              </a:solidFill>
              <a:latin typeface="Calibri"/>
            </a:endParaRPr>
          </a:p>
        </p:txBody>
      </p:sp>
      <p:sp>
        <p:nvSpPr>
          <p:cNvPr id="14" name="TextBox 13"/>
          <p:cNvSpPr txBox="1"/>
          <p:nvPr/>
        </p:nvSpPr>
        <p:spPr>
          <a:xfrm>
            <a:off x="7436556" y="3711221"/>
            <a:ext cx="1509888"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RAP PW</a:t>
            </a:r>
            <a:endParaRPr lang="en-US" sz="1800" dirty="0">
              <a:solidFill>
                <a:prstClr val="black"/>
              </a:solidFill>
              <a:latin typeface="Calibri"/>
            </a:endParaRPr>
          </a:p>
        </p:txBody>
      </p:sp>
      <p:sp>
        <p:nvSpPr>
          <p:cNvPr id="15" name="TextBox 14"/>
          <p:cNvSpPr txBox="1"/>
          <p:nvPr/>
        </p:nvSpPr>
        <p:spPr>
          <a:xfrm>
            <a:off x="457200" y="1063637"/>
            <a:ext cx="8362244" cy="923330"/>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Creating views of various data types, to stimulate thought on what types of displays forecasters would prefer to see in AWIPS II</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used for interactive viewing by NOAA forecasters</a:t>
            </a:r>
            <a:endPar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563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135" y="92223"/>
            <a:ext cx="8864600" cy="1143000"/>
          </a:xfrm>
        </p:spPr>
        <p:txBody>
          <a:bodyPr>
            <a:normAutofit/>
          </a:bodyPr>
          <a:lstStyle/>
          <a:p>
            <a:r>
              <a:rPr lang="en-US" sz="2000" dirty="0" smtClean="0"/>
              <a:t>Primary Accomplishments and Technical Findings:</a:t>
            </a:r>
            <a:br>
              <a:rPr lang="en-US" sz="2000" dirty="0" smtClean="0"/>
            </a:br>
            <a:r>
              <a:rPr lang="en-US" sz="2000" dirty="0" smtClean="0"/>
              <a:t>GPS/Seismic Fusion</a:t>
            </a:r>
            <a:endParaRPr lang="en-US" sz="2000" dirty="0"/>
          </a:p>
        </p:txBody>
      </p:sp>
      <p:sp>
        <p:nvSpPr>
          <p:cNvPr id="4" name="TextBox 3"/>
          <p:cNvSpPr txBox="1"/>
          <p:nvPr/>
        </p:nvSpPr>
        <p:spPr>
          <a:xfrm>
            <a:off x="150381" y="1073060"/>
            <a:ext cx="8813800" cy="4770537"/>
          </a:xfrm>
          <a:prstGeom prst="rect">
            <a:avLst/>
          </a:prstGeom>
          <a:noFill/>
        </p:spPr>
        <p:txBody>
          <a:bodyPr wrap="square" rtlCol="0">
            <a:spAutoFit/>
          </a:bodyPr>
          <a:lstStyle/>
          <a:p>
            <a:pPr marL="342900" indent="-342900">
              <a:buFont typeface="+mj-lt"/>
              <a:buAutoNum type="arabicPeriod"/>
            </a:pPr>
            <a:r>
              <a:rPr lang="en-US" sz="1600" dirty="0" smtClean="0">
                <a:latin typeface="Verdana" pitchFamily="34" charset="0"/>
                <a:ea typeface="Verdana" pitchFamily="34" charset="0"/>
                <a:cs typeface="Verdana" pitchFamily="34" charset="0"/>
              </a:rPr>
              <a:t>25 Geodetic Module and MEMS accelerometer hardware packages (GM) have been produced as part of this and other NASA and NSF projects.</a:t>
            </a:r>
          </a:p>
          <a:p>
            <a:pPr marL="342900" indent="-342900">
              <a:buFont typeface="+mj-lt"/>
              <a:buAutoNum type="arabicPeriod"/>
            </a:pPr>
            <a:r>
              <a:rPr lang="en-US" sz="1600" dirty="0" smtClean="0">
                <a:latin typeface="Verdana" pitchFamily="34" charset="0"/>
                <a:ea typeface="Verdana" pitchFamily="34" charset="0"/>
                <a:cs typeface="Verdana" pitchFamily="34" charset="0"/>
              </a:rPr>
              <a:t>17 </a:t>
            </a:r>
            <a:r>
              <a:rPr lang="en-US" sz="1600" dirty="0">
                <a:latin typeface="Verdana" pitchFamily="34" charset="0"/>
                <a:ea typeface="Verdana" pitchFamily="34" charset="0"/>
                <a:cs typeface="Verdana" pitchFamily="34" charset="0"/>
              </a:rPr>
              <a:t>stations along the southern San Andreas fault system have </a:t>
            </a:r>
            <a:r>
              <a:rPr lang="en-US" sz="1600" dirty="0" smtClean="0">
                <a:latin typeface="Verdana" pitchFamily="34" charset="0"/>
                <a:ea typeface="Verdana" pitchFamily="34" charset="0"/>
                <a:cs typeface="Verdana" pitchFamily="34" charset="0"/>
              </a:rPr>
              <a:t>been upgraded with GM and are operational.</a:t>
            </a:r>
          </a:p>
          <a:p>
            <a:pPr marL="342900" indent="-342900">
              <a:buFont typeface="+mj-lt"/>
              <a:buAutoNum type="arabicPeriod"/>
            </a:pPr>
            <a:r>
              <a:rPr lang="en-US" sz="1600" dirty="0" smtClean="0">
                <a:latin typeface="Verdana" pitchFamily="34" charset="0"/>
                <a:ea typeface="Verdana" pitchFamily="34" charset="0"/>
                <a:cs typeface="Verdana" pitchFamily="34" charset="0"/>
              </a:rPr>
              <a:t>1 Hz GPS and 100 Hz accelerometer data are being streamed to SIO server with a latency of a few seconds.</a:t>
            </a:r>
          </a:p>
          <a:p>
            <a:pPr marL="342900" indent="-342900">
              <a:buFont typeface="+mj-lt"/>
              <a:buAutoNum type="arabicPeriod"/>
            </a:pPr>
            <a:r>
              <a:rPr lang="en-US" sz="1600" dirty="0" smtClean="0">
                <a:latin typeface="Verdana" pitchFamily="34" charset="0"/>
                <a:ea typeface="Verdana" pitchFamily="34" charset="0"/>
                <a:cs typeface="Verdana" pitchFamily="34" charset="0"/>
              </a:rPr>
              <a:t>Data are being converted into displacement and velocity waveforms using loosely-coupled Kalman filter.</a:t>
            </a:r>
          </a:p>
          <a:p>
            <a:pPr marL="342900" indent="-342900">
              <a:buFont typeface="+mj-lt"/>
              <a:buAutoNum type="arabicPeriod"/>
            </a:pPr>
            <a:r>
              <a:rPr lang="en-US" sz="1600" dirty="0" smtClean="0">
                <a:latin typeface="Verdana" pitchFamily="34" charset="0"/>
                <a:ea typeface="Verdana" pitchFamily="34" charset="0"/>
                <a:cs typeface="Verdana" pitchFamily="34" charset="0"/>
              </a:rPr>
              <a:t>Data are archived at SIO and at Caltech/SCEDC in seismic SAC format</a:t>
            </a:r>
          </a:p>
          <a:p>
            <a:pPr marL="342900" indent="-342900">
              <a:buFont typeface="+mj-lt"/>
              <a:buAutoNum type="arabicPeriod"/>
            </a:pPr>
            <a:r>
              <a:rPr lang="en-US" sz="1600" dirty="0" smtClean="0">
                <a:latin typeface="Verdana" pitchFamily="34" charset="0"/>
                <a:ea typeface="Verdana" pitchFamily="34" charset="0"/>
                <a:cs typeface="Verdana" pitchFamily="34" charset="0"/>
              </a:rPr>
              <a:t>Published five papers in 2013 on 2011 </a:t>
            </a:r>
            <a:r>
              <a:rPr lang="en-US" sz="1600" dirty="0">
                <a:latin typeface="Verdana" pitchFamily="34" charset="0"/>
                <a:ea typeface="Verdana" pitchFamily="34" charset="0"/>
                <a:cs typeface="Verdana" pitchFamily="34" charset="0"/>
              </a:rPr>
              <a:t>Mw 9.0 Tohoku-oki earthquake </a:t>
            </a:r>
            <a:r>
              <a:rPr lang="en-US" sz="1600" dirty="0" smtClean="0">
                <a:latin typeface="Verdana" pitchFamily="34" charset="0"/>
                <a:ea typeface="Verdana" pitchFamily="34" charset="0"/>
                <a:cs typeface="Verdana" pitchFamily="34" charset="0"/>
              </a:rPr>
              <a:t>and tsunami, lower limits of sensitivity of seismogeodesy using data from 26 September 2012 Brawley swarm and precise point positioning with ambiguity resolution (PPP-AR).</a:t>
            </a:r>
          </a:p>
          <a:p>
            <a:pPr marL="342900" indent="-342900">
              <a:buFont typeface="+mj-lt"/>
              <a:buAutoNum type="arabicPeriod"/>
            </a:pPr>
            <a:r>
              <a:rPr lang="en-US" sz="1600" dirty="0" smtClean="0">
                <a:latin typeface="Verdana" pitchFamily="34" charset="0"/>
                <a:ea typeface="Verdana" pitchFamily="34" charset="0"/>
                <a:cs typeface="Verdana" pitchFamily="34" charset="0"/>
              </a:rPr>
              <a:t>READI network in the western U.S. – streaming and archiving 1 Hz GPS data from over 500 stations.</a:t>
            </a:r>
          </a:p>
          <a:p>
            <a:pPr marL="342900" indent="-342900">
              <a:buFont typeface="+mj-lt"/>
              <a:buAutoNum type="arabicPeriod"/>
            </a:pPr>
            <a:r>
              <a:rPr lang="en-US" sz="1600" dirty="0" smtClean="0">
                <a:latin typeface="Verdana" pitchFamily="34" charset="0"/>
                <a:ea typeface="Verdana" pitchFamily="34" charset="0"/>
                <a:cs typeface="Verdana" pitchFamily="34" charset="0"/>
              </a:rPr>
              <a:t>Operating </a:t>
            </a:r>
            <a:r>
              <a:rPr lang="en-US" sz="1600" dirty="0">
                <a:latin typeface="Verdana" pitchFamily="34" charset="0"/>
                <a:ea typeface="Verdana" pitchFamily="34" charset="0"/>
                <a:cs typeface="Verdana" pitchFamily="34" charset="0"/>
              </a:rPr>
              <a:t>real-time PPP-AR service using GPS stations in North America to estimate satellite clocks and fractional clock biases (FCBs), in support of PPP-AR positioning </a:t>
            </a:r>
            <a:r>
              <a:rPr lang="en-US" sz="1600" dirty="0" smtClean="0">
                <a:latin typeface="Verdana" pitchFamily="34" charset="0"/>
                <a:ea typeface="Verdana" pitchFamily="34" charset="0"/>
                <a:cs typeface="Verdana" pitchFamily="34" charset="0"/>
              </a:rPr>
              <a:t>from </a:t>
            </a:r>
            <a:r>
              <a:rPr lang="en-US" sz="1600" dirty="0">
                <a:latin typeface="Verdana" pitchFamily="34" charset="0"/>
                <a:ea typeface="Verdana" pitchFamily="34" charset="0"/>
                <a:cs typeface="Verdana" pitchFamily="34" charset="0"/>
              </a:rPr>
              <a:t>READI </a:t>
            </a:r>
            <a:r>
              <a:rPr lang="en-US" sz="1600" dirty="0" smtClean="0">
                <a:latin typeface="Verdana" pitchFamily="34" charset="0"/>
                <a:ea typeface="Verdana" pitchFamily="34" charset="0"/>
                <a:cs typeface="Verdana" pitchFamily="34" charset="0"/>
              </a:rPr>
              <a:t>stations.</a:t>
            </a:r>
          </a:p>
          <a:p>
            <a:pPr marL="342900" indent="-342900">
              <a:buFont typeface="+mj-lt"/>
              <a:buAutoNum type="arabicPeriod"/>
            </a:pPr>
            <a:r>
              <a:rPr lang="en-US" sz="1600" dirty="0" smtClean="0">
                <a:latin typeface="Verdana" pitchFamily="34" charset="0"/>
                <a:ea typeface="Verdana" pitchFamily="34" charset="0"/>
                <a:cs typeface="Verdana" pitchFamily="34" charset="0"/>
              </a:rPr>
              <a:t>Progress in migrating PPP-AR software from Fortran to Java environment.</a:t>
            </a:r>
          </a:p>
        </p:txBody>
      </p:sp>
    </p:spTree>
    <p:extLst>
      <p:ext uri="{BB962C8B-B14F-4D97-AF65-F5344CB8AC3E}">
        <p14:creationId xmlns:p14="http://schemas.microsoft.com/office/powerpoint/2010/main" val="138966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135" y="92223"/>
            <a:ext cx="8864600" cy="706063"/>
          </a:xfrm>
        </p:spPr>
        <p:txBody>
          <a:bodyPr>
            <a:normAutofit/>
          </a:bodyPr>
          <a:lstStyle/>
          <a:p>
            <a:r>
              <a:rPr lang="en-US" sz="2000" dirty="0" smtClean="0"/>
              <a:t>Primary Accomplishments and Technical Findings:</a:t>
            </a:r>
            <a:br>
              <a:rPr lang="en-US" sz="2000" dirty="0" smtClean="0"/>
            </a:br>
            <a:r>
              <a:rPr lang="en-US" sz="2000" dirty="0" smtClean="0"/>
              <a:t>GPS/Meteorology Fusion</a:t>
            </a:r>
            <a:endParaRPr lang="en-US" sz="2000" dirty="0"/>
          </a:p>
        </p:txBody>
      </p:sp>
      <p:sp>
        <p:nvSpPr>
          <p:cNvPr id="4" name="TextBox 3"/>
          <p:cNvSpPr txBox="1"/>
          <p:nvPr/>
        </p:nvSpPr>
        <p:spPr>
          <a:xfrm>
            <a:off x="150381" y="1023688"/>
            <a:ext cx="8813800" cy="5755422"/>
          </a:xfrm>
          <a:prstGeom prst="rect">
            <a:avLst/>
          </a:prstGeom>
          <a:noFill/>
        </p:spPr>
        <p:txBody>
          <a:bodyPr wrap="square" rtlCol="0">
            <a:spAutoFit/>
          </a:bodyPr>
          <a:lstStyle/>
          <a:p>
            <a:pPr marL="342900" indent="-342900">
              <a:buFont typeface="+mj-lt"/>
              <a:buAutoNum type="arabicPeriod"/>
            </a:pPr>
            <a:r>
              <a:rPr lang="en-US" sz="1600" dirty="0">
                <a:latin typeface="Verdana" pitchFamily="34" charset="0"/>
                <a:ea typeface="Verdana" pitchFamily="34" charset="0"/>
                <a:cs typeface="Verdana" pitchFamily="34" charset="0"/>
              </a:rPr>
              <a:t>Incorporated data from 26 stations into NOAA ESRL’s ongoing operations, resulting in roughly a 50% decrease in PWV uncertainty. GPS PW estimates were assimilated hourly and half-hourly into two NOAA rapid-refresh numerical weather prediction models – nRAP with 13 km horizontal resolution and 1-hr assimilation cycle and LAPS at 3 km horizontal resolution with ½-hr resolution</a:t>
            </a:r>
            <a:r>
              <a:rPr lang="en-US" sz="1600" dirty="0" smtClean="0">
                <a:latin typeface="Verdana" pitchFamily="34" charset="0"/>
                <a:ea typeface="Verdana" pitchFamily="34" charset="0"/>
                <a:cs typeface="Verdana" pitchFamily="34" charset="0"/>
              </a:rPr>
              <a:t>.</a:t>
            </a:r>
          </a:p>
          <a:p>
            <a:pPr marL="342900" indent="-342900">
              <a:buFont typeface="+mj-lt"/>
              <a:buAutoNum type="arabicPeriod"/>
            </a:pPr>
            <a:r>
              <a:rPr lang="en-US" sz="1600" dirty="0" smtClean="0">
                <a:latin typeface="Verdana" pitchFamily="34" charset="0"/>
                <a:ea typeface="Verdana" pitchFamily="34" charset="0"/>
                <a:cs typeface="Verdana" pitchFamily="34" charset="0"/>
              </a:rPr>
              <a:t>NOAA weather forecasters in San Diego used upgraded network to forecast a summer monsoon event in July 2013 and issue an accurate and timely flood warning (press conference at Fall AGU meeting in San Francisco). </a:t>
            </a:r>
            <a:r>
              <a:rPr lang="en-US" sz="1600" dirty="0">
                <a:latin typeface="Verdana" pitchFamily="34" charset="0"/>
                <a:ea typeface="Verdana" pitchFamily="34" charset="0"/>
                <a:cs typeface="Verdana" pitchFamily="34" charset="0"/>
              </a:rPr>
              <a:t>Forecasters at Oxnard </a:t>
            </a:r>
            <a:r>
              <a:rPr lang="en-US" sz="1600" dirty="0" smtClean="0">
                <a:latin typeface="Verdana" pitchFamily="34" charset="0"/>
                <a:ea typeface="Verdana" pitchFamily="34" charset="0"/>
                <a:cs typeface="Verdana" pitchFamily="34" charset="0"/>
              </a:rPr>
              <a:t>have been utilizing this system since 2012 via </a:t>
            </a:r>
            <a:r>
              <a:rPr lang="en-US" sz="1600" dirty="0">
                <a:latin typeface="Verdana" pitchFamily="34" charset="0"/>
                <a:ea typeface="Verdana" pitchFamily="34" charset="0"/>
                <a:cs typeface="Verdana" pitchFamily="34" charset="0"/>
              </a:rPr>
              <a:t>ESRL’s web page operationally </a:t>
            </a:r>
            <a:r>
              <a:rPr lang="en-US" sz="1600" dirty="0" smtClean="0">
                <a:latin typeface="Verdana" pitchFamily="34" charset="0"/>
                <a:ea typeface="Verdana" pitchFamily="34" charset="0"/>
                <a:cs typeface="Verdana" pitchFamily="34" charset="0"/>
              </a:rPr>
              <a:t>and </a:t>
            </a:r>
            <a:r>
              <a:rPr lang="en-US" sz="1600" dirty="0">
                <a:latin typeface="Verdana" pitchFamily="34" charset="0"/>
                <a:ea typeface="Verdana" pitchFamily="34" charset="0"/>
                <a:cs typeface="Verdana" pitchFamily="34" charset="0"/>
              </a:rPr>
              <a:t>found it to be an effective tool, in some cases preferring the GPS measurements over models in making forecast </a:t>
            </a:r>
            <a:r>
              <a:rPr lang="en-US" sz="1600" dirty="0" smtClean="0">
                <a:latin typeface="Verdana" pitchFamily="34" charset="0"/>
                <a:ea typeface="Verdana" pitchFamily="34" charset="0"/>
                <a:cs typeface="Verdana" pitchFamily="34" charset="0"/>
              </a:rPr>
              <a:t>decisions.</a:t>
            </a:r>
            <a:endParaRPr lang="en-US" sz="1600" dirty="0">
              <a:latin typeface="Verdana" pitchFamily="34" charset="0"/>
              <a:ea typeface="Verdana" pitchFamily="34" charset="0"/>
              <a:cs typeface="Verdana" pitchFamily="34" charset="0"/>
            </a:endParaRPr>
          </a:p>
          <a:p>
            <a:pPr marL="342900" indent="-342900">
              <a:buFont typeface="+mj-lt"/>
              <a:buAutoNum type="arabicPeriod"/>
            </a:pPr>
            <a:r>
              <a:rPr lang="en-US" sz="1600" dirty="0">
                <a:latin typeface="Verdana" pitchFamily="34" charset="0"/>
                <a:ea typeface="Verdana" pitchFamily="34" charset="0"/>
                <a:cs typeface="Verdana" pitchFamily="34" charset="0"/>
              </a:rPr>
              <a:t>M</a:t>
            </a:r>
            <a:r>
              <a:rPr lang="en-US" sz="1600" dirty="0" smtClean="0">
                <a:latin typeface="Verdana" pitchFamily="34" charset="0"/>
                <a:ea typeface="Verdana" pitchFamily="34" charset="0"/>
                <a:cs typeface="Verdana" pitchFamily="34" charset="0"/>
              </a:rPr>
              <a:t>eteorological </a:t>
            </a:r>
            <a:r>
              <a:rPr lang="en-US" sz="1600" dirty="0">
                <a:latin typeface="Verdana" pitchFamily="34" charset="0"/>
                <a:ea typeface="Verdana" pitchFamily="34" charset="0"/>
                <a:cs typeface="Verdana" pitchFamily="34" charset="0"/>
              </a:rPr>
              <a:t>prototype </a:t>
            </a:r>
            <a:r>
              <a:rPr lang="en-US" sz="1600" dirty="0" smtClean="0">
                <a:latin typeface="Verdana" pitchFamily="34" charset="0"/>
                <a:ea typeface="Verdana" pitchFamily="34" charset="0"/>
                <a:cs typeface="Verdana" pitchFamily="34" charset="0"/>
              </a:rPr>
              <a:t>deployed </a:t>
            </a:r>
            <a:r>
              <a:rPr lang="en-US" sz="1600" dirty="0">
                <a:latin typeface="Verdana" pitchFamily="34" charset="0"/>
                <a:ea typeface="Verdana" pitchFamily="34" charset="0"/>
                <a:cs typeface="Verdana" pitchFamily="34" charset="0"/>
              </a:rPr>
              <a:t>at GPS station SIO5 for validation </a:t>
            </a:r>
            <a:r>
              <a:rPr lang="en-US" sz="1600" dirty="0" smtClean="0">
                <a:latin typeface="Verdana" pitchFamily="34" charset="0"/>
                <a:ea typeface="Verdana" pitchFamily="34" charset="0"/>
                <a:cs typeface="Verdana" pitchFamily="34" charset="0"/>
              </a:rPr>
              <a:t>of MEMS </a:t>
            </a:r>
            <a:r>
              <a:rPr lang="en-US" sz="1600" dirty="0">
                <a:latin typeface="Verdana" pitchFamily="34" charset="0"/>
                <a:ea typeface="Verdana" pitchFamily="34" charset="0"/>
                <a:cs typeface="Verdana" pitchFamily="34" charset="0"/>
              </a:rPr>
              <a:t>approach for </a:t>
            </a:r>
            <a:r>
              <a:rPr lang="en-US" sz="1600" dirty="0" smtClean="0">
                <a:latin typeface="Verdana" pitchFamily="34" charset="0"/>
                <a:ea typeface="Verdana" pitchFamily="34" charset="0"/>
                <a:cs typeface="Verdana" pitchFamily="34" charset="0"/>
              </a:rPr>
              <a:t>PWV.</a:t>
            </a:r>
            <a:endParaRPr lang="en-US" sz="1600" dirty="0">
              <a:latin typeface="Verdana" pitchFamily="34" charset="0"/>
              <a:ea typeface="Verdana" pitchFamily="34" charset="0"/>
              <a:cs typeface="Verdana" pitchFamily="34" charset="0"/>
            </a:endParaRPr>
          </a:p>
          <a:p>
            <a:pPr marL="342900" indent="-342900">
              <a:buFont typeface="+mj-lt"/>
              <a:buAutoNum type="arabicPeriod"/>
            </a:pPr>
            <a:r>
              <a:rPr lang="en-US" sz="1600" dirty="0" smtClean="0">
                <a:latin typeface="Verdana" pitchFamily="34" charset="0"/>
                <a:ea typeface="Verdana" pitchFamily="34" charset="0"/>
                <a:cs typeface="Verdana" pitchFamily="34" charset="0"/>
              </a:rPr>
              <a:t>Comparison </a:t>
            </a:r>
            <a:r>
              <a:rPr lang="en-US" sz="1600" dirty="0">
                <a:latin typeface="Verdana" pitchFamily="34" charset="0"/>
                <a:ea typeface="Verdana" pitchFamily="34" charset="0"/>
                <a:cs typeface="Verdana" pitchFamily="34" charset="0"/>
              </a:rPr>
              <a:t>of  ZTD from post-processed 1-sec PPP solutions with JPL 5-min average and ESRL 30-min average solutions have determined that the accuracy and precision of </a:t>
            </a:r>
            <a:r>
              <a:rPr lang="en-US" sz="1600" dirty="0" smtClean="0">
                <a:latin typeface="Verdana" pitchFamily="34" charset="0"/>
                <a:ea typeface="Verdana" pitchFamily="34" charset="0"/>
                <a:cs typeface="Verdana" pitchFamily="34" charset="0"/>
              </a:rPr>
              <a:t>more frequent estimates </a:t>
            </a:r>
            <a:r>
              <a:rPr lang="en-US" sz="1600" dirty="0">
                <a:latin typeface="Verdana" pitchFamily="34" charset="0"/>
                <a:ea typeface="Verdana" pitchFamily="34" charset="0"/>
                <a:cs typeface="Verdana" pitchFamily="34" charset="0"/>
              </a:rPr>
              <a:t>should be suitable for </a:t>
            </a:r>
            <a:r>
              <a:rPr lang="en-US" sz="1600" dirty="0" smtClean="0">
                <a:latin typeface="Verdana" pitchFamily="34" charset="0"/>
                <a:ea typeface="Verdana" pitchFamily="34" charset="0"/>
                <a:cs typeface="Verdana" pitchFamily="34" charset="0"/>
              </a:rPr>
              <a:t>operational implementation </a:t>
            </a:r>
            <a:r>
              <a:rPr lang="en-US" sz="1600" dirty="0">
                <a:latin typeface="Verdana" pitchFamily="34" charset="0"/>
                <a:ea typeface="Verdana" pitchFamily="34" charset="0"/>
                <a:cs typeface="Verdana" pitchFamily="34" charset="0"/>
              </a:rPr>
              <a:t>by NOAA</a:t>
            </a:r>
            <a:r>
              <a:rPr lang="en-US" sz="1600" dirty="0" smtClean="0">
                <a:latin typeface="Verdana" pitchFamily="34" charset="0"/>
                <a:ea typeface="Verdana" pitchFamily="34" charset="0"/>
                <a:cs typeface="Verdana" pitchFamily="34" charset="0"/>
              </a:rPr>
              <a:t>.</a:t>
            </a:r>
          </a:p>
          <a:p>
            <a:pPr marL="342900" indent="-342900">
              <a:buFont typeface="+mj-lt"/>
              <a:buAutoNum type="arabicPeriod"/>
            </a:pPr>
            <a:r>
              <a:rPr lang="en-US" sz="1600" dirty="0" smtClean="0">
                <a:latin typeface="Verdana" pitchFamily="34" charset="0"/>
                <a:ea typeface="Verdana" pitchFamily="34" charset="0"/>
                <a:cs typeface="Verdana" pitchFamily="34" charset="0"/>
              </a:rPr>
              <a:t>Power </a:t>
            </a:r>
            <a:r>
              <a:rPr lang="en-US" sz="1600" dirty="0">
                <a:latin typeface="Verdana" pitchFamily="34" charset="0"/>
                <a:ea typeface="Verdana" pitchFamily="34" charset="0"/>
                <a:cs typeface="Verdana" pitchFamily="34" charset="0"/>
              </a:rPr>
              <a:t>spectrum analysis of the 1-sec PPP solutions by ESRL indicates that there may be sufficient information about atmospheric turbulence in the high-rate GPS observations to be useful for aviation weather forecasting applications</a:t>
            </a:r>
            <a:r>
              <a:rPr lang="en-US" sz="1600" dirty="0" smtClean="0">
                <a:latin typeface="Verdana" pitchFamily="34" charset="0"/>
                <a:ea typeface="Verdana" pitchFamily="34" charset="0"/>
                <a:cs typeface="Verdana" pitchFamily="34" charset="0"/>
              </a:rPr>
              <a:t>. ESRL intends to evaluate this when a reliable stream of observations are available for testing and evaluation.</a:t>
            </a:r>
          </a:p>
          <a:p>
            <a:pPr marL="342900" indent="-342900">
              <a:buFont typeface="+mj-lt"/>
              <a:buAutoNum type="arabicPeriod"/>
            </a:pPr>
            <a:endParaRPr lang="en-US"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98365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6"/>
          <p:cNvSpPr>
            <a:spLocks noGrp="1"/>
          </p:cNvSpPr>
          <p:nvPr>
            <p:ph type="title" idx="4294967295"/>
          </p:nvPr>
        </p:nvSpPr>
        <p:spPr bwMode="auto">
          <a:xfrm>
            <a:off x="1143000" y="104775"/>
            <a:ext cx="70866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dirty="0" smtClean="0"/>
              <a:t>Plans for upcoming review period  (Short-term goals)</a:t>
            </a:r>
            <a:r>
              <a:rPr lang="en-US" dirty="0" smtClean="0"/>
              <a:t> </a:t>
            </a:r>
          </a:p>
        </p:txBody>
      </p:sp>
      <p:sp>
        <p:nvSpPr>
          <p:cNvPr id="5" name="TextBox 4"/>
          <p:cNvSpPr txBox="1"/>
          <p:nvPr/>
        </p:nvSpPr>
        <p:spPr>
          <a:xfrm>
            <a:off x="150381" y="1058514"/>
            <a:ext cx="8813800" cy="5509200"/>
          </a:xfrm>
          <a:prstGeom prst="rect">
            <a:avLst/>
          </a:prstGeom>
          <a:noFill/>
        </p:spPr>
        <p:txBody>
          <a:bodyPr wrap="square" rtlCol="0">
            <a:spAutoFit/>
          </a:bodyPr>
          <a:lstStyle/>
          <a:p>
            <a:pPr marL="342900" indent="-342900">
              <a:buFont typeface="+mj-lt"/>
              <a:buAutoNum type="arabicPeriod"/>
            </a:pPr>
            <a:r>
              <a:rPr lang="en-US" sz="1600" dirty="0" smtClean="0">
                <a:latin typeface="Verdana" pitchFamily="34" charset="0"/>
                <a:ea typeface="Verdana" pitchFamily="34" charset="0"/>
                <a:cs typeface="Verdana" pitchFamily="34" charset="0"/>
              </a:rPr>
              <a:t>Complete implementation of loosely-coupled real-time Kalman filter to estimate displacement and velocity waveforms from 1 Hz GPS and 100 Hz accelerometer data. </a:t>
            </a:r>
            <a:r>
              <a:rPr lang="en-US" sz="1600" dirty="0">
                <a:latin typeface="Verdana" pitchFamily="34" charset="0"/>
                <a:ea typeface="Verdana" pitchFamily="34" charset="0"/>
                <a:cs typeface="Verdana" pitchFamily="34" charset="0"/>
              </a:rPr>
              <a:t>Archive results at </a:t>
            </a:r>
            <a:r>
              <a:rPr lang="en-US" sz="1600" dirty="0" smtClean="0">
                <a:latin typeface="Verdana" pitchFamily="34" charset="0"/>
                <a:ea typeface="Verdana" pitchFamily="34" charset="0"/>
                <a:cs typeface="Verdana" pitchFamily="34" charset="0"/>
              </a:rPr>
              <a:t>Caltech/SCEDC. Concentrate on southern San Andreas fault system. </a:t>
            </a:r>
          </a:p>
          <a:p>
            <a:pPr marL="342900" indent="-342900">
              <a:buFont typeface="+mj-lt"/>
              <a:buAutoNum type="arabicPeriod"/>
            </a:pPr>
            <a:r>
              <a:rPr lang="en-US" sz="1600" dirty="0" smtClean="0">
                <a:latin typeface="Verdana" pitchFamily="34" charset="0"/>
                <a:ea typeface="Verdana" pitchFamily="34" charset="0"/>
                <a:cs typeface="Verdana" pitchFamily="34" charset="0"/>
              </a:rPr>
              <a:t>Transition from loosely-coupled to tightly-coupled filter for estimation of broadband displacements and velocities.</a:t>
            </a:r>
          </a:p>
          <a:p>
            <a:pPr marL="342900" indent="-342900">
              <a:buFont typeface="+mj-lt"/>
              <a:buAutoNum type="arabicPeriod"/>
            </a:pPr>
            <a:r>
              <a:rPr lang="en-US" sz="1600" dirty="0" smtClean="0">
                <a:latin typeface="Verdana" pitchFamily="34" charset="0"/>
                <a:ea typeface="Verdana" pitchFamily="34" charset="0"/>
                <a:cs typeface="Verdana" pitchFamily="34" charset="0"/>
              </a:rPr>
              <a:t>Stream 1 Hz GPS data and 100 Hz accelerometer data from UC Berkeley Seismological Laboratory and estimate broadband displacements.</a:t>
            </a:r>
          </a:p>
          <a:p>
            <a:pPr marL="342900" indent="-342900">
              <a:buFont typeface="+mj-lt"/>
              <a:buAutoNum type="arabicPeriod"/>
            </a:pPr>
            <a:r>
              <a:rPr lang="en-US" sz="1600" dirty="0" smtClean="0">
                <a:latin typeface="Verdana" pitchFamily="34" charset="0"/>
                <a:ea typeface="Verdana" pitchFamily="34" charset="0"/>
                <a:cs typeface="Verdana" pitchFamily="34" charset="0"/>
              </a:rPr>
              <a:t>Test streaming of GPS, accelerometer and meteorological data from upgraded CGPS station (SIO5) to estimate PWV and broadband displacements</a:t>
            </a:r>
          </a:p>
          <a:p>
            <a:pPr marL="342900" indent="-342900">
              <a:buFont typeface="+mj-lt"/>
              <a:buAutoNum type="arabicPeriod"/>
            </a:pPr>
            <a:r>
              <a:rPr lang="en-US" sz="1600" dirty="0">
                <a:latin typeface="Verdana" pitchFamily="34" charset="0"/>
                <a:ea typeface="Verdana" pitchFamily="34" charset="0"/>
                <a:cs typeface="Verdana" pitchFamily="34" charset="0"/>
              </a:rPr>
              <a:t>Sustain the flow of current GPS-Met data and products including the new </a:t>
            </a:r>
            <a:r>
              <a:rPr lang="en-US" sz="1600" dirty="0" smtClean="0">
                <a:latin typeface="Verdana" pitchFamily="34" charset="0"/>
                <a:ea typeface="Verdana" pitchFamily="34" charset="0"/>
                <a:cs typeface="Verdana" pitchFamily="34" charset="0"/>
              </a:rPr>
              <a:t>stations </a:t>
            </a:r>
            <a:r>
              <a:rPr lang="en-US" sz="1600" dirty="0">
                <a:latin typeface="Verdana" pitchFamily="34" charset="0"/>
                <a:ea typeface="Verdana" pitchFamily="34" charset="0"/>
                <a:cs typeface="Verdana" pitchFamily="34" charset="0"/>
              </a:rPr>
              <a:t>added to support this project to NOAA forecasters, modelers, and NOAA, NASA and university </a:t>
            </a:r>
            <a:r>
              <a:rPr lang="en-US" sz="1600" dirty="0" smtClean="0">
                <a:latin typeface="Verdana" pitchFamily="34" charset="0"/>
                <a:ea typeface="Verdana" pitchFamily="34" charset="0"/>
                <a:cs typeface="Verdana" pitchFamily="34" charset="0"/>
              </a:rPr>
              <a:t>researchers.</a:t>
            </a:r>
          </a:p>
          <a:p>
            <a:pPr marL="342900" indent="-342900">
              <a:buFont typeface="+mj-lt"/>
              <a:buAutoNum type="arabicPeriod"/>
            </a:pPr>
            <a:r>
              <a:rPr lang="en-US" sz="1600" dirty="0" smtClean="0">
                <a:latin typeface="Verdana" pitchFamily="34" charset="0"/>
                <a:ea typeface="Verdana" pitchFamily="34" charset="0"/>
                <a:cs typeface="Verdana" pitchFamily="34" charset="0"/>
              </a:rPr>
              <a:t>Determine and correct </a:t>
            </a:r>
            <a:r>
              <a:rPr lang="en-US" sz="1600" dirty="0">
                <a:latin typeface="Verdana" pitchFamily="34" charset="0"/>
                <a:ea typeface="Verdana" pitchFamily="34" charset="0"/>
                <a:cs typeface="Verdana" pitchFamily="34" charset="0"/>
              </a:rPr>
              <a:t>bias between SIO and JPL solutions and NOAAMet model troposphere delay </a:t>
            </a:r>
            <a:r>
              <a:rPr lang="en-US" sz="1600" dirty="0" smtClean="0">
                <a:latin typeface="Verdana" pitchFamily="34" charset="0"/>
                <a:ea typeface="Verdana" pitchFamily="34" charset="0"/>
                <a:cs typeface="Verdana" pitchFamily="34" charset="0"/>
              </a:rPr>
              <a:t>estimates.</a:t>
            </a:r>
          </a:p>
          <a:p>
            <a:pPr marL="342900" indent="-342900">
              <a:buFont typeface="+mj-lt"/>
              <a:buAutoNum type="arabicPeriod"/>
            </a:pPr>
            <a:r>
              <a:rPr lang="en-US" sz="1600" dirty="0" smtClean="0">
                <a:latin typeface="Verdana" pitchFamily="34" charset="0"/>
                <a:ea typeface="Verdana" pitchFamily="34" charset="0"/>
                <a:cs typeface="Verdana" pitchFamily="34" charset="0"/>
              </a:rPr>
              <a:t>Evaluate </a:t>
            </a:r>
            <a:r>
              <a:rPr lang="en-US" sz="1600" dirty="0">
                <a:latin typeface="Verdana" pitchFamily="34" charset="0"/>
                <a:ea typeface="Verdana" pitchFamily="34" charset="0"/>
                <a:cs typeface="Verdana" pitchFamily="34" charset="0"/>
              </a:rPr>
              <a:t>higher temporal resolution </a:t>
            </a:r>
            <a:r>
              <a:rPr lang="en-US" sz="1600" dirty="0" smtClean="0">
                <a:latin typeface="Verdana" pitchFamily="34" charset="0"/>
                <a:ea typeface="Verdana" pitchFamily="34" charset="0"/>
                <a:cs typeface="Verdana" pitchFamily="34" charset="0"/>
              </a:rPr>
              <a:t>(1 Hz) troposphere signal </a:t>
            </a:r>
            <a:r>
              <a:rPr lang="en-US" sz="1600" dirty="0">
                <a:latin typeface="Verdana" pitchFamily="34" charset="0"/>
                <a:ea typeface="Verdana" pitchFamily="34" charset="0"/>
                <a:cs typeface="Verdana" pitchFamily="34" charset="0"/>
              </a:rPr>
              <a:t>delay </a:t>
            </a:r>
            <a:r>
              <a:rPr lang="en-US" sz="1600" dirty="0" smtClean="0">
                <a:latin typeface="Verdana" pitchFamily="34" charset="0"/>
                <a:ea typeface="Verdana" pitchFamily="34" charset="0"/>
                <a:cs typeface="Verdana" pitchFamily="34" charset="0"/>
              </a:rPr>
              <a:t>product</a:t>
            </a:r>
          </a:p>
          <a:p>
            <a:pPr marL="342900" indent="-342900">
              <a:buFont typeface="+mj-lt"/>
              <a:buAutoNum type="arabicPeriod"/>
            </a:pPr>
            <a:r>
              <a:rPr lang="en-US" sz="1600" dirty="0" smtClean="0">
                <a:latin typeface="Verdana" pitchFamily="34" charset="0"/>
                <a:ea typeface="Verdana" pitchFamily="34" charset="0"/>
                <a:cs typeface="Verdana" pitchFamily="34" charset="0"/>
              </a:rPr>
              <a:t>Complete mock-up of interactive display of GPS and other met data for consideration for implementation into AWIPS-II.</a:t>
            </a:r>
          </a:p>
          <a:p>
            <a:pPr marL="342900" indent="-342900">
              <a:buFont typeface="+mj-lt"/>
              <a:buAutoNum type="arabicPeriod"/>
            </a:pPr>
            <a:r>
              <a:rPr lang="en-US" sz="1600" dirty="0" smtClean="0">
                <a:latin typeface="Verdana" pitchFamily="34" charset="0"/>
                <a:ea typeface="Verdana" pitchFamily="34" charset="0"/>
                <a:cs typeface="Verdana" pitchFamily="34" charset="0"/>
              </a:rPr>
              <a:t>Develop </a:t>
            </a:r>
            <a:r>
              <a:rPr lang="en-US" sz="1600" dirty="0">
                <a:latin typeface="Verdana" pitchFamily="34" charset="0"/>
                <a:ea typeface="Verdana" pitchFamily="34" charset="0"/>
                <a:cs typeface="Verdana" pitchFamily="34" charset="0"/>
              </a:rPr>
              <a:t>and test data processing techniques to produce and display higher resolution GPS PW, upslope moisture flux and tropospheric signal delay products on AWIPS and other work </a:t>
            </a:r>
            <a:r>
              <a:rPr lang="en-US" sz="1600" dirty="0" smtClean="0">
                <a:latin typeface="Verdana" pitchFamily="34" charset="0"/>
                <a:ea typeface="Verdana" pitchFamily="34" charset="0"/>
                <a:cs typeface="Verdana" pitchFamily="34" charset="0"/>
              </a:rPr>
              <a:t>stations.</a:t>
            </a:r>
          </a:p>
          <a:p>
            <a:pPr marL="342900" indent="-342900">
              <a:buFont typeface="+mj-lt"/>
              <a:buAutoNum type="arabicPeriod"/>
            </a:pPr>
            <a:endParaRPr lang="en-US" sz="1600" dirty="0" smtClean="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6"/>
          <p:cNvSpPr>
            <a:spLocks noGrp="1"/>
          </p:cNvSpPr>
          <p:nvPr>
            <p:ph type="title" idx="4294967295"/>
          </p:nvPr>
        </p:nvSpPr>
        <p:spPr bwMode="auto">
          <a:xfrm>
            <a:off x="1143000" y="104775"/>
            <a:ext cx="6858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dirty="0" smtClean="0"/>
              <a:t>Critical Issues</a:t>
            </a:r>
            <a:endParaRPr lang="en-US" dirty="0" smtClean="0"/>
          </a:p>
        </p:txBody>
      </p:sp>
      <p:sp>
        <p:nvSpPr>
          <p:cNvPr id="5" name="TextBox 4"/>
          <p:cNvSpPr txBox="1"/>
          <p:nvPr/>
        </p:nvSpPr>
        <p:spPr>
          <a:xfrm>
            <a:off x="150381" y="1166094"/>
            <a:ext cx="8813800" cy="3139321"/>
          </a:xfrm>
          <a:prstGeom prst="rect">
            <a:avLst/>
          </a:prstGeom>
          <a:noFill/>
        </p:spPr>
        <p:txBody>
          <a:bodyPr wrap="square" rtlCol="0">
            <a:spAutoFit/>
          </a:bodyPr>
          <a:lstStyle/>
          <a:p>
            <a:pPr marL="342900" indent="-342900">
              <a:buFont typeface="+mj-lt"/>
              <a:buAutoNum type="arabicPeriod"/>
            </a:pPr>
            <a:r>
              <a:rPr lang="en-US" sz="1800" dirty="0" smtClean="0">
                <a:latin typeface="Verdana" pitchFamily="34" charset="0"/>
                <a:ea typeface="Verdana" pitchFamily="34" charset="0"/>
                <a:cs typeface="Verdana" pitchFamily="34" charset="0"/>
              </a:rPr>
              <a:t>Re-evaluate CPU requirements for embedding PWV and broadband displacements software into the Geodetic Module after migration of code to Java environment is completed – consider further migration to some version of C programming language.</a:t>
            </a:r>
          </a:p>
          <a:p>
            <a:pPr marL="342900" indent="-342900">
              <a:buFont typeface="+mj-lt"/>
              <a:buAutoNum type="arabicPeriod"/>
            </a:pPr>
            <a:r>
              <a:rPr lang="en-US" sz="1800" dirty="0" smtClean="0">
                <a:latin typeface="Verdana" pitchFamily="34" charset="0"/>
                <a:ea typeface="Verdana" pitchFamily="34" charset="0"/>
                <a:cs typeface="Verdana" pitchFamily="34" charset="0"/>
              </a:rPr>
              <a:t>Determine if low-cost MEMS met sensors are sufficiently precise and accurate for PWV applications based on collocation at SIO5 station – if positive, continue to production; if not, consider alternatives.</a:t>
            </a:r>
          </a:p>
          <a:p>
            <a:pPr marL="342900" indent="-342900">
              <a:buFont typeface="+mj-lt"/>
              <a:buAutoNum type="arabicPeriod"/>
            </a:pPr>
            <a:r>
              <a:rPr lang="en-US" sz="1800" dirty="0">
                <a:latin typeface="Verdana" pitchFamily="34" charset="0"/>
                <a:ea typeface="Verdana" pitchFamily="34" charset="0"/>
                <a:cs typeface="Verdana" pitchFamily="34" charset="0"/>
              </a:rPr>
              <a:t>Complete design </a:t>
            </a:r>
            <a:r>
              <a:rPr lang="en-US" sz="1800" dirty="0" smtClean="0">
                <a:latin typeface="Verdana" pitchFamily="34" charset="0"/>
                <a:ea typeface="Verdana" pitchFamily="34" charset="0"/>
                <a:cs typeface="Verdana" pitchFamily="34" charset="0"/>
              </a:rPr>
              <a:t>(protocols) for </a:t>
            </a:r>
            <a:r>
              <a:rPr lang="en-US" sz="1800" dirty="0">
                <a:latin typeface="Verdana" pitchFamily="34" charset="0"/>
                <a:ea typeface="Verdana" pitchFamily="34" charset="0"/>
                <a:cs typeface="Verdana" pitchFamily="34" charset="0"/>
              </a:rPr>
              <a:t>Geodetic Sensor Web. </a:t>
            </a:r>
            <a:r>
              <a:rPr lang="en-US" sz="1800" dirty="0" smtClean="0">
                <a:latin typeface="Verdana" pitchFamily="34" charset="0"/>
                <a:ea typeface="Verdana" pitchFamily="34" charset="0"/>
                <a:cs typeface="Verdana" pitchFamily="34" charset="0"/>
              </a:rPr>
              <a:t>Awaiting discussions with San Diego County Office of Emergency Services and UCSD Health System to define requirements, and input from NOAA partners.</a:t>
            </a:r>
          </a:p>
        </p:txBody>
      </p:sp>
    </p:spTree>
    <p:extLst>
      <p:ext uri="{BB962C8B-B14F-4D97-AF65-F5344CB8AC3E}">
        <p14:creationId xmlns:p14="http://schemas.microsoft.com/office/powerpoint/2010/main" val="1363474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Content Placeholder 7"/>
          <p:cNvSpPr>
            <a:spLocks noGrp="1"/>
          </p:cNvSpPr>
          <p:nvPr>
            <p:ph idx="1"/>
          </p:nvPr>
        </p:nvSpPr>
        <p:spPr>
          <a:xfrm>
            <a:off x="4443767" y="4133921"/>
            <a:ext cx="4655079" cy="2403475"/>
          </a:xfrm>
        </p:spPr>
        <p:txBody>
          <a:bodyPr/>
          <a:lstStyle/>
          <a:p>
            <a:pPr eaLnBrk="1" hangingPunct="1">
              <a:buClr>
                <a:schemeClr val="accent2"/>
              </a:buClr>
            </a:pPr>
            <a:r>
              <a:rPr lang="en-US" sz="1800" dirty="0" smtClean="0">
                <a:latin typeface="Verdana" pitchFamily="34" charset="0"/>
                <a:ea typeface="ＭＳ Ｐゴシック" pitchFamily="28" charset="-128"/>
              </a:rPr>
              <a:t>Dara </a:t>
            </a:r>
            <a:r>
              <a:rPr lang="en-US" sz="1800" dirty="0" smtClean="0">
                <a:latin typeface="Verdana" pitchFamily="34" charset="0"/>
                <a:ea typeface="ＭＳ Ｐゴシック" pitchFamily="28" charset="-128"/>
              </a:rPr>
              <a:t>Goldberg (far left)                &amp; </a:t>
            </a:r>
            <a:r>
              <a:rPr lang="en-US" sz="1800" dirty="0" smtClean="0">
                <a:latin typeface="Verdana" pitchFamily="34" charset="0"/>
                <a:ea typeface="ＭＳ Ｐゴシック" pitchFamily="28" charset="-128"/>
              </a:rPr>
              <a:t>Jessie </a:t>
            </a:r>
            <a:r>
              <a:rPr lang="en-US" sz="1800" dirty="0" smtClean="0">
                <a:latin typeface="Verdana" pitchFamily="34" charset="0"/>
                <a:ea typeface="ＭＳ Ｐゴシック" pitchFamily="28" charset="-128"/>
              </a:rPr>
              <a:t>Saunders</a:t>
            </a:r>
          </a:p>
          <a:p>
            <a:pPr marL="0" indent="0" eaLnBrk="1" hangingPunct="1">
              <a:buClr>
                <a:schemeClr val="accent2"/>
              </a:buClr>
              <a:buNone/>
            </a:pPr>
            <a:r>
              <a:rPr lang="en-US" sz="1800" dirty="0">
                <a:latin typeface="Verdana" pitchFamily="34" charset="0"/>
                <a:ea typeface="ＭＳ Ｐゴシック" pitchFamily="28" charset="-128"/>
              </a:rPr>
              <a:t> </a:t>
            </a:r>
            <a:r>
              <a:rPr lang="en-US" sz="1800" dirty="0" smtClean="0">
                <a:latin typeface="Verdana" pitchFamily="34" charset="0"/>
                <a:ea typeface="ＭＳ Ｐゴシック" pitchFamily="28" charset="-128"/>
              </a:rPr>
              <a:t>  </a:t>
            </a:r>
            <a:r>
              <a:rPr lang="en-US" sz="1800" dirty="0" smtClean="0">
                <a:latin typeface="Verdana" pitchFamily="34" charset="0"/>
                <a:ea typeface="ＭＳ Ｐゴシック" pitchFamily="28" charset="-128"/>
              </a:rPr>
              <a:t> </a:t>
            </a:r>
            <a:r>
              <a:rPr lang="en-US" sz="1800" dirty="0" smtClean="0">
                <a:latin typeface="Verdana" pitchFamily="34" charset="0"/>
                <a:ea typeface="ＭＳ Ｐゴシック" pitchFamily="28" charset="-128"/>
              </a:rPr>
              <a:t>1</a:t>
            </a:r>
            <a:r>
              <a:rPr lang="en-US" sz="1800" baseline="30000" dirty="0" smtClean="0">
                <a:latin typeface="Verdana" pitchFamily="34" charset="0"/>
                <a:ea typeface="ＭＳ Ｐゴシック" pitchFamily="28" charset="-128"/>
              </a:rPr>
              <a:t>st</a:t>
            </a:r>
            <a:r>
              <a:rPr lang="en-US" sz="1800" dirty="0" smtClean="0">
                <a:latin typeface="Verdana" pitchFamily="34" charset="0"/>
                <a:ea typeface="ＭＳ Ｐゴシック" pitchFamily="28" charset="-128"/>
              </a:rPr>
              <a:t> year graduate students at SIO</a:t>
            </a:r>
          </a:p>
          <a:p>
            <a:pPr>
              <a:buClr>
                <a:schemeClr val="accent2"/>
              </a:buClr>
            </a:pPr>
            <a:r>
              <a:rPr lang="en-US" sz="1800" dirty="0" smtClean="0">
                <a:latin typeface="Verdana" pitchFamily="34" charset="0"/>
                <a:ea typeface="ＭＳ Ｐゴシック" pitchFamily="28" charset="-128"/>
              </a:rPr>
              <a:t>Shake table experiments to test MEMS accelerometers for EEW</a:t>
            </a:r>
          </a:p>
        </p:txBody>
      </p:sp>
      <p:sp>
        <p:nvSpPr>
          <p:cNvPr id="91140" name="Rectangle 2"/>
          <p:cNvSpPr>
            <a:spLocks noChangeArrowheads="1"/>
          </p:cNvSpPr>
          <p:nvPr/>
        </p:nvSpPr>
        <p:spPr bwMode="auto">
          <a:xfrm>
            <a:off x="1143000" y="1778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b="1" dirty="0">
                <a:solidFill>
                  <a:schemeClr val="accent2"/>
                </a:solidFill>
                <a:latin typeface="Geneva" pitchFamily="-106" charset="0"/>
              </a:rPr>
              <a:t>Graduate Student Participation</a:t>
            </a:r>
          </a:p>
        </p:txBody>
      </p:sp>
      <p:sp>
        <p:nvSpPr>
          <p:cNvPr id="8" name="Rectangle 7"/>
          <p:cNvSpPr>
            <a:spLocks noChangeArrowheads="1"/>
          </p:cNvSpPr>
          <p:nvPr/>
        </p:nvSpPr>
        <p:spPr bwMode="auto">
          <a:xfrm>
            <a:off x="140447" y="1194383"/>
            <a:ext cx="3454400" cy="2463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9" name="Content Placeholder 7"/>
          <p:cNvSpPr>
            <a:spLocks/>
          </p:cNvSpPr>
          <p:nvPr/>
        </p:nvSpPr>
        <p:spPr bwMode="auto">
          <a:xfrm>
            <a:off x="3524841" y="1328097"/>
            <a:ext cx="5356942" cy="274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accent2"/>
              </a:buClr>
              <a:buFontTx/>
              <a:buChar char="•"/>
            </a:pPr>
            <a:r>
              <a:rPr lang="en-US" sz="1800" dirty="0">
                <a:latin typeface="Verdana" pitchFamily="34" charset="0"/>
              </a:rPr>
              <a:t>Diego Melgar, 5</a:t>
            </a:r>
            <a:r>
              <a:rPr lang="en-US" sz="1800" dirty="0" smtClean="0">
                <a:latin typeface="Verdana" pitchFamily="34" charset="0"/>
              </a:rPr>
              <a:t>th </a:t>
            </a:r>
            <a:r>
              <a:rPr lang="en-US" sz="1800" dirty="0">
                <a:latin typeface="Verdana" pitchFamily="34" charset="0"/>
              </a:rPr>
              <a:t>year graduate </a:t>
            </a:r>
            <a:r>
              <a:rPr lang="en-US" sz="1800" dirty="0" smtClean="0">
                <a:latin typeface="Verdana" pitchFamily="34" charset="0"/>
              </a:rPr>
              <a:t>student</a:t>
            </a:r>
            <a:r>
              <a:rPr lang="en-US" sz="1800" dirty="0">
                <a:latin typeface="Verdana" pitchFamily="34" charset="0"/>
              </a:rPr>
              <a:t> </a:t>
            </a:r>
            <a:r>
              <a:rPr lang="en-US" sz="1800" dirty="0" smtClean="0">
                <a:latin typeface="Verdana" pitchFamily="34" charset="0"/>
              </a:rPr>
              <a:t>at SIO</a:t>
            </a:r>
            <a:endParaRPr lang="en-US" sz="1800" dirty="0">
              <a:latin typeface="Verdana" pitchFamily="34" charset="0"/>
            </a:endParaRPr>
          </a:p>
          <a:p>
            <a:pPr marL="342900" indent="-342900">
              <a:spcBef>
                <a:spcPct val="20000"/>
              </a:spcBef>
              <a:buClr>
                <a:schemeClr val="accent2"/>
              </a:buClr>
              <a:buFontTx/>
              <a:buChar char="•"/>
            </a:pPr>
            <a:r>
              <a:rPr lang="en-US" sz="1800" dirty="0" smtClean="0">
                <a:latin typeface="Verdana" pitchFamily="34" charset="0"/>
              </a:rPr>
              <a:t>GPS/seismic </a:t>
            </a:r>
            <a:r>
              <a:rPr lang="en-US" sz="1800" dirty="0">
                <a:latin typeface="Verdana" pitchFamily="34" charset="0"/>
              </a:rPr>
              <a:t>integration with Kalman </a:t>
            </a:r>
            <a:r>
              <a:rPr lang="en-US" sz="1800" dirty="0" smtClean="0">
                <a:latin typeface="Verdana" pitchFamily="34" charset="0"/>
              </a:rPr>
              <a:t>filter, quality control</a:t>
            </a:r>
            <a:endParaRPr lang="en-US" sz="1800" dirty="0">
              <a:latin typeface="Verdana" pitchFamily="34" charset="0"/>
            </a:endParaRPr>
          </a:p>
          <a:p>
            <a:pPr marL="342900" indent="-342900">
              <a:spcBef>
                <a:spcPct val="20000"/>
              </a:spcBef>
              <a:buClr>
                <a:schemeClr val="accent2"/>
              </a:buClr>
              <a:buFontTx/>
              <a:buChar char="•"/>
            </a:pPr>
            <a:r>
              <a:rPr lang="en-US" sz="1800" dirty="0" smtClean="0">
                <a:latin typeface="Verdana" pitchFamily="34" charset="0"/>
              </a:rPr>
              <a:t>CMT analysis, kinematic waveform inversions, tsunami modeling</a:t>
            </a:r>
            <a:endParaRPr lang="en-US" sz="1800" dirty="0">
              <a:latin typeface="Verdana" pitchFamily="34" charset="0"/>
            </a:endParaRPr>
          </a:p>
        </p:txBody>
      </p:sp>
      <p:sp>
        <p:nvSpPr>
          <p:cNvPr id="10" name="Line 11"/>
          <p:cNvSpPr>
            <a:spLocks noChangeShapeType="1"/>
          </p:cNvSpPr>
          <p:nvPr/>
        </p:nvSpPr>
        <p:spPr bwMode="auto">
          <a:xfrm>
            <a:off x="3709147" y="1282774"/>
            <a:ext cx="487680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1" name="Picture 12" descr="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47" y="1357238"/>
            <a:ext cx="20320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512" y="3658183"/>
            <a:ext cx="1484112" cy="26009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47" y="3658183"/>
            <a:ext cx="2032000" cy="2600960"/>
          </a:xfrm>
          <a:prstGeom prst="rect">
            <a:avLst/>
          </a:prstGeom>
        </p:spPr>
      </p:pic>
      <p:sp>
        <p:nvSpPr>
          <p:cNvPr id="12" name="Line 11"/>
          <p:cNvSpPr>
            <a:spLocks noChangeShapeType="1"/>
          </p:cNvSpPr>
          <p:nvPr/>
        </p:nvSpPr>
        <p:spPr bwMode="auto">
          <a:xfrm>
            <a:off x="3793813" y="3550710"/>
            <a:ext cx="487680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365125" y="43053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endParaRPr lang="en-US" sz="1800" dirty="0">
              <a:latin typeface="Times" pitchFamily="-106" charset="0"/>
            </a:endParaRPr>
          </a:p>
        </p:txBody>
      </p:sp>
      <p:sp>
        <p:nvSpPr>
          <p:cNvPr id="3075" name="Line 5"/>
          <p:cNvSpPr>
            <a:spLocks noChangeShapeType="1"/>
          </p:cNvSpPr>
          <p:nvPr/>
        </p:nvSpPr>
        <p:spPr bwMode="auto">
          <a:xfrm>
            <a:off x="4343400" y="1143000"/>
            <a:ext cx="0" cy="519588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3076" name="Line 11"/>
          <p:cNvSpPr>
            <a:spLocks noChangeShapeType="1"/>
          </p:cNvSpPr>
          <p:nvPr/>
        </p:nvSpPr>
        <p:spPr bwMode="auto">
          <a:xfrm>
            <a:off x="0" y="3784600"/>
            <a:ext cx="91440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3077" name="Text Box 3"/>
          <p:cNvSpPr txBox="1">
            <a:spLocks noChangeArrowheads="1"/>
          </p:cNvSpPr>
          <p:nvPr/>
        </p:nvSpPr>
        <p:spPr bwMode="auto">
          <a:xfrm>
            <a:off x="0" y="43053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endParaRPr lang="en-US" sz="2400" dirty="0">
              <a:latin typeface="Times" pitchFamily="-106" charset="0"/>
              <a:cs typeface="Arial" charset="0"/>
            </a:endParaRPr>
          </a:p>
        </p:txBody>
      </p:sp>
      <p:sp>
        <p:nvSpPr>
          <p:cNvPr id="3078" name="Text Box 7"/>
          <p:cNvSpPr txBox="1">
            <a:spLocks noChangeArrowheads="1"/>
          </p:cNvSpPr>
          <p:nvPr/>
        </p:nvSpPr>
        <p:spPr bwMode="auto">
          <a:xfrm>
            <a:off x="4394200" y="3740150"/>
            <a:ext cx="46593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227513" algn="r"/>
              </a:tabLst>
              <a:defRPr sz="1000">
                <a:solidFill>
                  <a:schemeClr val="tx1"/>
                </a:solidFill>
                <a:latin typeface="Arial" charset="0"/>
                <a:ea typeface="MS PGothic" pitchFamily="34" charset="-128"/>
              </a:defRPr>
            </a:lvl1pPr>
            <a:lvl2pPr marL="742950" indent="-285750" eaLnBrk="0" hangingPunct="0">
              <a:tabLst>
                <a:tab pos="4227513" algn="r"/>
              </a:tabLst>
              <a:defRPr sz="1000">
                <a:solidFill>
                  <a:schemeClr val="tx1"/>
                </a:solidFill>
                <a:latin typeface="Arial" charset="0"/>
                <a:ea typeface="MS PGothic" pitchFamily="34" charset="-128"/>
              </a:defRPr>
            </a:lvl2pPr>
            <a:lvl3pPr marL="1143000" indent="-228600" eaLnBrk="0" hangingPunct="0">
              <a:tabLst>
                <a:tab pos="4227513" algn="r"/>
              </a:tabLst>
              <a:defRPr sz="1000">
                <a:solidFill>
                  <a:schemeClr val="tx1"/>
                </a:solidFill>
                <a:latin typeface="Arial" charset="0"/>
                <a:ea typeface="MS PGothic" pitchFamily="34" charset="-128"/>
              </a:defRPr>
            </a:lvl3pPr>
            <a:lvl4pPr marL="1600200" indent="-228600" eaLnBrk="0" hangingPunct="0">
              <a:tabLst>
                <a:tab pos="4227513" algn="r"/>
              </a:tabLst>
              <a:defRPr sz="1000">
                <a:solidFill>
                  <a:schemeClr val="tx1"/>
                </a:solidFill>
                <a:latin typeface="Arial" charset="0"/>
                <a:ea typeface="MS PGothic" pitchFamily="34" charset="-128"/>
              </a:defRPr>
            </a:lvl4pPr>
            <a:lvl5pPr marL="2057400" indent="-228600" eaLnBrk="0" hangingPunct="0">
              <a:tabLst>
                <a:tab pos="4227513" algn="r"/>
              </a:tabLst>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tabLst>
                <a:tab pos="4227513" algn="r"/>
              </a:tabLs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tabLst>
                <a:tab pos="4227513" algn="r"/>
              </a:tabLs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tabLst>
                <a:tab pos="4227513" algn="r"/>
              </a:tabLs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tabLst>
                <a:tab pos="4227513" algn="r"/>
              </a:tabLst>
              <a:defRPr sz="1000">
                <a:solidFill>
                  <a:schemeClr val="tx1"/>
                </a:solidFill>
                <a:latin typeface="Arial" charset="0"/>
                <a:ea typeface="MS PGothic" pitchFamily="34" charset="-128"/>
              </a:defRPr>
            </a:lvl9pPr>
          </a:lstStyle>
          <a:p>
            <a:r>
              <a:rPr lang="en-US" sz="1400" b="1" u="sng" dirty="0">
                <a:latin typeface="Comic Sans MS" pitchFamily="66" charset="0"/>
                <a:cs typeface="Arial" charset="0"/>
              </a:rPr>
              <a:t>Key </a:t>
            </a:r>
            <a:r>
              <a:rPr lang="en-US" sz="1400" b="1" u="sng" dirty="0" smtClean="0">
                <a:latin typeface="Comic Sans MS" pitchFamily="66" charset="0"/>
                <a:cs typeface="Arial" charset="0"/>
              </a:rPr>
              <a:t>Milestones</a:t>
            </a:r>
            <a:endParaRPr lang="en-US" sz="1400" dirty="0">
              <a:latin typeface="Comic Sans MS" pitchFamily="66" charset="0"/>
              <a:cs typeface="Arial" charset="0"/>
            </a:endParaRPr>
          </a:p>
          <a:p>
            <a:pPr>
              <a:lnSpc>
                <a:spcPct val="140000"/>
              </a:lnSpc>
              <a:buFont typeface="Arial" charset="0"/>
              <a:buChar char="•"/>
            </a:pPr>
            <a:r>
              <a:rPr lang="en-US" sz="1200" dirty="0">
                <a:latin typeface="Comic Sans MS" pitchFamily="66" charset="0"/>
                <a:cs typeface="Arial" charset="0"/>
              </a:rPr>
              <a:t> </a:t>
            </a:r>
            <a:r>
              <a:rPr lang="en-US" sz="1100" dirty="0">
                <a:latin typeface="Comic Sans MS" pitchFamily="66" charset="0"/>
                <a:cs typeface="Arial" charset="0"/>
              </a:rPr>
              <a:t>Develop Geodetic Module, MEMS accel. &amp; met. packages  </a:t>
            </a:r>
            <a:r>
              <a:rPr lang="en-US" sz="1100" b="1" dirty="0" smtClean="0">
                <a:latin typeface="Comic Sans MS" pitchFamily="66" charset="0"/>
                <a:cs typeface="Times New Roman" pitchFamily="18" charset="0"/>
                <a:sym typeface="Symbol" pitchFamily="18" charset="2"/>
              </a:rPr>
              <a:t>12/12</a:t>
            </a:r>
            <a:endParaRPr lang="en-US" sz="1100" b="1" dirty="0">
              <a:latin typeface="Comic Sans MS" pitchFamily="66" charset="0"/>
              <a:cs typeface="Arial" charset="0"/>
            </a:endParaRPr>
          </a:p>
          <a:p>
            <a:pPr>
              <a:lnSpc>
                <a:spcPct val="140000"/>
              </a:lnSpc>
              <a:buFont typeface="Arial" charset="0"/>
              <a:buChar char="•"/>
            </a:pPr>
            <a:r>
              <a:rPr lang="en-US" sz="1100" dirty="0">
                <a:latin typeface="Comic Sans MS" pitchFamily="66" charset="0"/>
                <a:cs typeface="Arial" charset="0"/>
              </a:rPr>
              <a:t> </a:t>
            </a:r>
            <a:r>
              <a:rPr lang="en-US" sz="1100" dirty="0" smtClean="0">
                <a:latin typeface="Comic Sans MS" pitchFamily="66" charset="0"/>
                <a:cs typeface="Arial" charset="0"/>
              </a:rPr>
              <a:t>Upgraded </a:t>
            </a:r>
            <a:r>
              <a:rPr lang="en-US" sz="1100" dirty="0">
                <a:latin typeface="Comic Sans MS" pitchFamily="66" charset="0"/>
                <a:cs typeface="Arial" charset="0"/>
              </a:rPr>
              <a:t>5</a:t>
            </a:r>
            <a:r>
              <a:rPr lang="en-US" sz="1100" dirty="0" smtClean="0">
                <a:latin typeface="Comic Sans MS" pitchFamily="66" charset="0"/>
                <a:cs typeface="Arial" charset="0"/>
              </a:rPr>
              <a:t> </a:t>
            </a:r>
            <a:r>
              <a:rPr lang="en-US" sz="1100" dirty="0">
                <a:latin typeface="Comic Sans MS" pitchFamily="66" charset="0"/>
                <a:cs typeface="Arial" charset="0"/>
              </a:rPr>
              <a:t>GPS stations </a:t>
            </a:r>
            <a:r>
              <a:rPr lang="en-US" sz="1100" dirty="0" smtClean="0">
                <a:latin typeface="Comic Sans MS" pitchFamily="66" charset="0"/>
                <a:cs typeface="Arial" charset="0"/>
              </a:rPr>
              <a:t>(with accelerometers)               </a:t>
            </a:r>
            <a:r>
              <a:rPr lang="en-US" sz="1100" b="1" dirty="0" smtClean="0">
                <a:latin typeface="Comic Sans MS" pitchFamily="66" charset="0"/>
                <a:cs typeface="Arial" charset="0"/>
              </a:rPr>
              <a:t>11/13</a:t>
            </a:r>
            <a:endParaRPr lang="en-US" sz="1100" b="1" dirty="0">
              <a:latin typeface="Comic Sans MS" pitchFamily="66" charset="0"/>
              <a:cs typeface="Arial" charset="0"/>
            </a:endParaRPr>
          </a:p>
          <a:p>
            <a:pPr>
              <a:lnSpc>
                <a:spcPct val="140000"/>
              </a:lnSpc>
              <a:buFont typeface="Arial" charset="0"/>
              <a:buChar char="•"/>
            </a:pPr>
            <a:r>
              <a:rPr lang="en-US" sz="1100" dirty="0">
                <a:latin typeface="Comic Sans MS" pitchFamily="66" charset="0"/>
                <a:cs typeface="Arial" charset="0"/>
              </a:rPr>
              <a:t> Embed in the Geodetic Module the Kalman filter for output of displacements and precipitable water                                   </a:t>
            </a:r>
            <a:r>
              <a:rPr lang="en-US" sz="1100" dirty="0" smtClean="0">
                <a:latin typeface="Comic Sans MS" pitchFamily="66" charset="0"/>
                <a:cs typeface="Arial" charset="0"/>
              </a:rPr>
              <a:t>12/14</a:t>
            </a:r>
            <a:endParaRPr lang="en-US" sz="1100" dirty="0">
              <a:latin typeface="Comic Sans MS" pitchFamily="66" charset="0"/>
              <a:cs typeface="Arial" charset="0"/>
            </a:endParaRPr>
          </a:p>
          <a:p>
            <a:pPr>
              <a:lnSpc>
                <a:spcPct val="140000"/>
              </a:lnSpc>
              <a:buFont typeface="Arial" charset="0"/>
              <a:buChar char="•"/>
            </a:pPr>
            <a:r>
              <a:rPr lang="en-US" sz="1100" dirty="0">
                <a:latin typeface="Comic Sans MS" pitchFamily="66" charset="0"/>
                <a:cs typeface="Arial" charset="0"/>
              </a:rPr>
              <a:t> Upgrade 10 additional GPS stations </a:t>
            </a:r>
            <a:r>
              <a:rPr lang="en-US" sz="1100" dirty="0" smtClean="0">
                <a:latin typeface="Comic Sans MS" pitchFamily="66" charset="0"/>
                <a:cs typeface="Arial" charset="0"/>
              </a:rPr>
              <a:t>(accelerometers)       </a:t>
            </a:r>
            <a:r>
              <a:rPr lang="en-US" sz="1100" b="1" dirty="0" smtClean="0">
                <a:latin typeface="Comic Sans MS" pitchFamily="66" charset="0"/>
                <a:cs typeface="Arial" charset="0"/>
              </a:rPr>
              <a:t>11/13</a:t>
            </a:r>
            <a:endParaRPr lang="en-US" sz="1100" b="1" dirty="0">
              <a:latin typeface="Comic Sans MS" pitchFamily="66" charset="0"/>
              <a:cs typeface="Arial" charset="0"/>
            </a:endParaRPr>
          </a:p>
          <a:p>
            <a:pPr>
              <a:lnSpc>
                <a:spcPct val="140000"/>
              </a:lnSpc>
              <a:buFont typeface="Arial" charset="0"/>
              <a:buChar char="•"/>
            </a:pPr>
            <a:r>
              <a:rPr lang="en-US" sz="1100" dirty="0">
                <a:latin typeface="Comic Sans MS" pitchFamily="66" charset="0"/>
                <a:cs typeface="Arial" charset="0"/>
              </a:rPr>
              <a:t> Deploy Prototype Sensor Web                                            06/14</a:t>
            </a:r>
          </a:p>
          <a:p>
            <a:pPr>
              <a:lnSpc>
                <a:spcPct val="140000"/>
              </a:lnSpc>
              <a:buFont typeface="Arial" charset="0"/>
              <a:buChar char="•"/>
            </a:pPr>
            <a:r>
              <a:rPr lang="en-US" sz="1100" dirty="0">
                <a:latin typeface="Comic Sans MS" pitchFamily="66" charset="0"/>
                <a:cs typeface="Arial" charset="0"/>
              </a:rPr>
              <a:t> Upgrade 10 additional GPS stations                                    12/14</a:t>
            </a:r>
          </a:p>
          <a:p>
            <a:pPr>
              <a:lnSpc>
                <a:spcPct val="140000"/>
              </a:lnSpc>
              <a:buFont typeface="Arial" charset="0"/>
              <a:buChar char="•"/>
            </a:pPr>
            <a:r>
              <a:rPr lang="en-US" sz="1100" dirty="0">
                <a:latin typeface="Comic Sans MS" pitchFamily="66" charset="0"/>
                <a:cs typeface="Arial" charset="0"/>
              </a:rPr>
              <a:t> Technology infusion to NOAA                                             06/15</a:t>
            </a:r>
          </a:p>
          <a:p>
            <a:pPr>
              <a:lnSpc>
                <a:spcPct val="140000"/>
              </a:lnSpc>
              <a:buFont typeface="Arial" charset="0"/>
              <a:buChar char="•"/>
            </a:pPr>
            <a:r>
              <a:rPr lang="en-US" sz="1100" dirty="0">
                <a:latin typeface="Comic Sans MS" pitchFamily="66" charset="0"/>
                <a:cs typeface="Arial" charset="0"/>
              </a:rPr>
              <a:t> Integration of GPS water vapor into AWIPS-II                 06/16</a:t>
            </a:r>
          </a:p>
        </p:txBody>
      </p:sp>
      <p:sp>
        <p:nvSpPr>
          <p:cNvPr id="3079" name="Rectangle 18"/>
          <p:cNvSpPr>
            <a:spLocks noChangeArrowheads="1"/>
          </p:cNvSpPr>
          <p:nvPr/>
        </p:nvSpPr>
        <p:spPr bwMode="auto">
          <a:xfrm>
            <a:off x="0" y="5711825"/>
            <a:ext cx="434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p>
            <a:pPr eaLnBrk="0" hangingPunct="0"/>
            <a:r>
              <a:rPr lang="en-US" sz="1400" b="1" dirty="0">
                <a:latin typeface="Comic Sans MS" pitchFamily="66" charset="0"/>
                <a:cs typeface="Arial" charset="0"/>
              </a:rPr>
              <a:t>Co-Investigators:</a:t>
            </a:r>
            <a:endParaRPr lang="en-US" sz="1200" dirty="0">
              <a:solidFill>
                <a:schemeClr val="tx2"/>
              </a:solidFill>
              <a:latin typeface="Comic Sans MS" pitchFamily="66" charset="0"/>
              <a:cs typeface="Arial" charset="0"/>
            </a:endParaRPr>
          </a:p>
          <a:p>
            <a:pPr eaLnBrk="0" hangingPunct="0"/>
            <a:r>
              <a:rPr lang="en-US" sz="1100" dirty="0">
                <a:solidFill>
                  <a:schemeClr val="tx2"/>
                </a:solidFill>
                <a:latin typeface="Comic Sans MS" pitchFamily="66" charset="0"/>
                <a:cs typeface="Arial" charset="0"/>
              </a:rPr>
              <a:t>Frank Webb, Sharon Kedar, Angelyn Moore, JPL; Robert Clayton, Caltech; Ivory Small, Jayme Laber, NWS; Seth Gutman, NOAA</a:t>
            </a:r>
            <a:endParaRPr lang="en-US" sz="1200" dirty="0">
              <a:solidFill>
                <a:schemeClr val="tx2"/>
              </a:solidFill>
              <a:latin typeface="Comic Sans MS" pitchFamily="66" charset="0"/>
              <a:cs typeface="Arial" charset="0"/>
            </a:endParaRPr>
          </a:p>
        </p:txBody>
      </p:sp>
      <p:sp>
        <p:nvSpPr>
          <p:cNvPr id="3080" name="Text Box 19"/>
          <p:cNvSpPr txBox="1">
            <a:spLocks noChangeArrowheads="1"/>
          </p:cNvSpPr>
          <p:nvPr/>
        </p:nvSpPr>
        <p:spPr bwMode="auto">
          <a:xfrm>
            <a:off x="685800" y="577850"/>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spcBef>
                <a:spcPct val="50000"/>
              </a:spcBef>
            </a:pPr>
            <a:r>
              <a:rPr lang="en-US" sz="1400" dirty="0">
                <a:solidFill>
                  <a:schemeClr val="tx2"/>
                </a:solidFill>
                <a:latin typeface="Comic Sans MS" pitchFamily="66" charset="0"/>
                <a:cs typeface="Arial" charset="0"/>
              </a:rPr>
              <a:t>PI: Yehuda </a:t>
            </a:r>
            <a:r>
              <a:rPr lang="fr-FR" sz="1400" dirty="0">
                <a:solidFill>
                  <a:schemeClr val="tx2"/>
                </a:solidFill>
                <a:latin typeface="Comic Sans MS" pitchFamily="66" charset="0"/>
                <a:cs typeface="Arial" charset="0"/>
              </a:rPr>
              <a:t>Bock, Scripps Institution of Oceanography, University of California at San Diego</a:t>
            </a:r>
            <a:endParaRPr lang="en-US" sz="1400" dirty="0">
              <a:solidFill>
                <a:schemeClr val="tx2"/>
              </a:solidFill>
              <a:latin typeface="Comic Sans MS" pitchFamily="66" charset="0"/>
              <a:cs typeface="Arial" charset="0"/>
            </a:endParaRPr>
          </a:p>
        </p:txBody>
      </p:sp>
      <p:sp>
        <p:nvSpPr>
          <p:cNvPr id="3081" name="Text Box 24"/>
          <p:cNvSpPr txBox="1">
            <a:spLocks noChangeArrowheads="1"/>
          </p:cNvSpPr>
          <p:nvPr/>
        </p:nvSpPr>
        <p:spPr bwMode="auto">
          <a:xfrm>
            <a:off x="4564063" y="6156325"/>
            <a:ext cx="4503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r>
              <a:rPr lang="en-US" sz="1400" b="1" dirty="0">
                <a:solidFill>
                  <a:schemeClr val="tx2"/>
                </a:solidFill>
                <a:latin typeface="Comic Sans MS" pitchFamily="66" charset="0"/>
                <a:cs typeface="Arial" charset="0"/>
              </a:rPr>
              <a:t>TRL</a:t>
            </a:r>
            <a:r>
              <a:rPr lang="en-US" sz="1400" b="1" baseline="-25000" dirty="0">
                <a:solidFill>
                  <a:schemeClr val="tx2"/>
                </a:solidFill>
                <a:latin typeface="Comic Sans MS" pitchFamily="66" charset="0"/>
                <a:cs typeface="Arial" charset="0"/>
              </a:rPr>
              <a:t>in </a:t>
            </a:r>
            <a:r>
              <a:rPr lang="en-US" sz="1400" b="1" dirty="0">
                <a:solidFill>
                  <a:schemeClr val="tx2"/>
                </a:solidFill>
                <a:latin typeface="Comic Sans MS" pitchFamily="66" charset="0"/>
                <a:cs typeface="Arial" charset="0"/>
              </a:rPr>
              <a:t>= 4: </a:t>
            </a:r>
            <a:r>
              <a:rPr lang="en-US" sz="1400" b="1" dirty="0" smtClean="0">
                <a:solidFill>
                  <a:schemeClr val="tx2"/>
                </a:solidFill>
                <a:latin typeface="Comic Sans MS" pitchFamily="66" charset="0"/>
                <a:cs typeface="Arial" charset="0"/>
              </a:rPr>
              <a:t>TRL</a:t>
            </a:r>
            <a:r>
              <a:rPr lang="en-US" sz="1400" b="1" baseline="-25000" dirty="0" smtClean="0">
                <a:solidFill>
                  <a:schemeClr val="tx2"/>
                </a:solidFill>
                <a:latin typeface="Comic Sans MS" pitchFamily="66" charset="0"/>
                <a:cs typeface="Arial" charset="0"/>
              </a:rPr>
              <a:t>FirstAnnual </a:t>
            </a:r>
            <a:r>
              <a:rPr lang="en-US" sz="1400" b="1" dirty="0">
                <a:solidFill>
                  <a:schemeClr val="tx2"/>
                </a:solidFill>
                <a:latin typeface="Comic Sans MS" pitchFamily="66" charset="0"/>
                <a:cs typeface="Arial" charset="0"/>
              </a:rPr>
              <a:t>= </a:t>
            </a:r>
            <a:r>
              <a:rPr lang="en-US" sz="1400" b="1" dirty="0" smtClean="0">
                <a:solidFill>
                  <a:schemeClr val="tx2"/>
                </a:solidFill>
                <a:latin typeface="Comic Sans MS" pitchFamily="66" charset="0"/>
                <a:cs typeface="Arial" charset="0"/>
              </a:rPr>
              <a:t>5</a:t>
            </a:r>
            <a:endParaRPr lang="en-US" sz="1400" b="1" dirty="0">
              <a:solidFill>
                <a:schemeClr val="tx2"/>
              </a:solidFill>
              <a:latin typeface="Comic Sans MS" pitchFamily="66" charset="0"/>
              <a:cs typeface="Arial" charset="0"/>
            </a:endParaRPr>
          </a:p>
          <a:p>
            <a:endParaRPr lang="en-US" sz="1400" b="1" dirty="0">
              <a:solidFill>
                <a:schemeClr val="tx2"/>
              </a:solidFill>
              <a:latin typeface="Comic Sans MS" pitchFamily="66" charset="0"/>
              <a:cs typeface="Arial" charset="0"/>
            </a:endParaRPr>
          </a:p>
        </p:txBody>
      </p:sp>
      <p:sp>
        <p:nvSpPr>
          <p:cNvPr id="3082" name="Rectangle 11"/>
          <p:cNvSpPr>
            <a:spLocks noChangeArrowheads="1"/>
          </p:cNvSpPr>
          <p:nvPr/>
        </p:nvSpPr>
        <p:spPr bwMode="auto">
          <a:xfrm>
            <a:off x="0" y="1279525"/>
            <a:ext cx="4343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marL="114300" indent="-114300" eaLnBrk="0" hangingPunct="0">
              <a:lnSpc>
                <a:spcPct val="90000"/>
              </a:lnSpc>
              <a:buSzPct val="100000"/>
            </a:pPr>
            <a:r>
              <a:rPr lang="en-US" sz="1200" dirty="0">
                <a:latin typeface="Comic Sans MS" pitchFamily="66" charset="0"/>
                <a:cs typeface="Arial" charset="0"/>
              </a:rPr>
              <a:t>	</a:t>
            </a:r>
          </a:p>
          <a:p>
            <a:pPr marL="114300" indent="-114300" eaLnBrk="0" hangingPunct="0">
              <a:lnSpc>
                <a:spcPct val="90000"/>
              </a:lnSpc>
              <a:buSzPct val="100000"/>
            </a:pPr>
            <a:r>
              <a:rPr lang="en-US" sz="1200" dirty="0">
                <a:latin typeface="Comic Sans MS" pitchFamily="66" charset="0"/>
                <a:cs typeface="Arial" charset="0"/>
              </a:rPr>
              <a:t>	</a:t>
            </a:r>
          </a:p>
          <a:p>
            <a:pPr marL="114300" indent="-114300" eaLnBrk="0" hangingPunct="0">
              <a:lnSpc>
                <a:spcPct val="90000"/>
              </a:lnSpc>
              <a:buSzPct val="100000"/>
              <a:buFontTx/>
              <a:buChar char="•"/>
            </a:pPr>
            <a:endParaRPr lang="en-US" sz="1200" dirty="0">
              <a:latin typeface="Comic Sans MS" pitchFamily="66" charset="0"/>
              <a:cs typeface="Arial" charset="0"/>
            </a:endParaRPr>
          </a:p>
        </p:txBody>
      </p:sp>
      <p:sp>
        <p:nvSpPr>
          <p:cNvPr id="3083" name="Rectangle 27"/>
          <p:cNvSpPr txBox="1">
            <a:spLocks noChangeArrowheads="1"/>
          </p:cNvSpPr>
          <p:nvPr/>
        </p:nvSpPr>
        <p:spPr bwMode="auto">
          <a:xfrm>
            <a:off x="0" y="3797300"/>
            <a:ext cx="4343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eaLnBrk="1" hangingPunct="1">
              <a:lnSpc>
                <a:spcPct val="80000"/>
              </a:lnSpc>
              <a:spcAft>
                <a:spcPct val="50000"/>
              </a:spcAft>
            </a:pPr>
            <a:r>
              <a:rPr lang="en-US" sz="1400" b="1" u="sng" dirty="0">
                <a:latin typeface="Comic Sans MS" pitchFamily="66" charset="0"/>
                <a:cs typeface="Arial" charset="0"/>
              </a:rPr>
              <a:t>Approach</a:t>
            </a:r>
          </a:p>
          <a:p>
            <a:pPr eaLnBrk="1" hangingPunct="1">
              <a:lnSpc>
                <a:spcPct val="90000"/>
              </a:lnSpc>
              <a:spcAft>
                <a:spcPts val="600"/>
              </a:spcAft>
              <a:buFontTx/>
              <a:buChar char="•"/>
            </a:pPr>
            <a:r>
              <a:rPr lang="en-US" sz="1100" dirty="0">
                <a:solidFill>
                  <a:srgbClr val="000000"/>
                </a:solidFill>
                <a:latin typeface="Comic Sans MS" pitchFamily="66" charset="0"/>
              </a:rPr>
              <a:t> Leverage existing real-time continuous GPS in Western North America and technology developments from earlier and ongoing NASA projects, including SIO telemetry buffer for streaming high-rate GPS data, real-time GPS Sensor Grid, algorithms for optimal combination of GPS and strong-motion accelerometer data, and GPS meteorology</a:t>
            </a:r>
            <a:endParaRPr lang="en-US" sz="1100" b="1" dirty="0">
              <a:latin typeface="Comic Sans MS" pitchFamily="66" charset="0"/>
              <a:cs typeface="Times New Roman" pitchFamily="18" charset="0"/>
              <a:sym typeface="Symbol" pitchFamily="18" charset="2"/>
            </a:endParaRPr>
          </a:p>
          <a:p>
            <a:pPr eaLnBrk="1" hangingPunct="1">
              <a:lnSpc>
                <a:spcPct val="90000"/>
              </a:lnSpc>
              <a:spcAft>
                <a:spcPts val="600"/>
              </a:spcAft>
              <a:buFontTx/>
              <a:buChar char="•"/>
            </a:pPr>
            <a:r>
              <a:rPr lang="en-US" sz="1100" b="1" dirty="0">
                <a:solidFill>
                  <a:srgbClr val="000000"/>
                </a:solidFill>
                <a:latin typeface="Comic Sans MS" pitchFamily="66" charset="0"/>
                <a:cs typeface="Times New Roman" pitchFamily="18" charset="0"/>
                <a:sym typeface="Symbol" pitchFamily="18" charset="2"/>
              </a:rPr>
              <a:t> </a:t>
            </a:r>
            <a:r>
              <a:rPr lang="en-US" sz="1100" dirty="0">
                <a:solidFill>
                  <a:srgbClr val="000000"/>
                </a:solidFill>
                <a:latin typeface="Comic Sans MS" pitchFamily="66" charset="0"/>
              </a:rPr>
              <a:t>Design hardware components at SIO taking advantage of off-the-shelf products, use local vendors for manufacturing, use sub-contractor for real-time firmware, and SIO programmers for real-time algorithm development</a:t>
            </a:r>
          </a:p>
        </p:txBody>
      </p:sp>
      <p:sp>
        <p:nvSpPr>
          <p:cNvPr id="3084" name="Rectangle 29"/>
          <p:cNvSpPr>
            <a:spLocks noChangeArrowheads="1"/>
          </p:cNvSpPr>
          <p:nvPr/>
        </p:nvSpPr>
        <p:spPr bwMode="auto">
          <a:xfrm>
            <a:off x="0" y="946150"/>
            <a:ext cx="43434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p>
            <a:pPr marL="119063" indent="-119063">
              <a:lnSpc>
                <a:spcPct val="90000"/>
              </a:lnSpc>
              <a:spcBef>
                <a:spcPct val="20000"/>
              </a:spcBef>
            </a:pPr>
            <a:r>
              <a:rPr lang="en-US" sz="1400" b="1" u="sng" dirty="0">
                <a:latin typeface="Comic Sans MS" pitchFamily="66" charset="0"/>
                <a:cs typeface="Arial" charset="0"/>
              </a:rPr>
              <a:t>Objectives</a:t>
            </a:r>
            <a:r>
              <a:rPr lang="en-US" sz="1100" dirty="0">
                <a:solidFill>
                  <a:srgbClr val="000000"/>
                </a:solidFill>
                <a:latin typeface="Comic Sans MS" pitchFamily="66" charset="0"/>
              </a:rPr>
              <a:t> </a:t>
            </a:r>
          </a:p>
          <a:p>
            <a:pPr marL="119063" indent="-119063" eaLnBrk="0" hangingPunct="0">
              <a:lnSpc>
                <a:spcPct val="85000"/>
              </a:lnSpc>
              <a:spcBef>
                <a:spcPct val="35000"/>
              </a:spcBef>
              <a:buFont typeface="Arial" charset="0"/>
              <a:buChar char="•"/>
            </a:pPr>
            <a:r>
              <a:rPr lang="en-US" sz="1100" dirty="0">
                <a:latin typeface="Comic Sans MS" pitchFamily="66" charset="0"/>
              </a:rPr>
              <a:t>Develop a power-efficient, low-cost, plug-in </a:t>
            </a:r>
            <a:r>
              <a:rPr lang="en-US" sz="1100" u="sng" dirty="0">
                <a:latin typeface="Comic Sans MS" pitchFamily="66" charset="0"/>
              </a:rPr>
              <a:t>Geodetic Module</a:t>
            </a:r>
            <a:r>
              <a:rPr lang="en-US" sz="1100" dirty="0">
                <a:latin typeface="Comic Sans MS" pitchFamily="66" charset="0"/>
              </a:rPr>
              <a:t> as a prototype for the next-generation geodetic station, including GPS, accelerometer and meteorological sensors</a:t>
            </a:r>
            <a:endParaRPr lang="en-US" sz="1100" dirty="0">
              <a:solidFill>
                <a:srgbClr val="000000"/>
              </a:solidFill>
              <a:latin typeface="Comic Sans MS" pitchFamily="66" charset="0"/>
            </a:endParaRPr>
          </a:p>
          <a:p>
            <a:pPr marL="119063" indent="-119063" eaLnBrk="0" hangingPunct="0">
              <a:lnSpc>
                <a:spcPct val="85000"/>
              </a:lnSpc>
              <a:spcBef>
                <a:spcPct val="35000"/>
              </a:spcBef>
              <a:buFont typeface="Arial" charset="0"/>
              <a:buChar char="•"/>
            </a:pPr>
            <a:r>
              <a:rPr lang="en-US" sz="1100" dirty="0">
                <a:latin typeface="Comic Sans MS" pitchFamily="66" charset="0"/>
              </a:rPr>
              <a:t>Generate on-the-fly higher-order data products including millimeter-level displacements and precipitable water within the geodetic module rather than at a central processing facility as has been the prevailing paradigm</a:t>
            </a:r>
          </a:p>
          <a:p>
            <a:pPr marL="119063" indent="-119063" eaLnBrk="0" hangingPunct="0">
              <a:lnSpc>
                <a:spcPct val="85000"/>
              </a:lnSpc>
              <a:spcBef>
                <a:spcPct val="35000"/>
              </a:spcBef>
              <a:buFont typeface="Arial" charset="0"/>
              <a:buChar char="•"/>
            </a:pPr>
            <a:r>
              <a:rPr lang="en-US" sz="1100" dirty="0">
                <a:latin typeface="Comic Sans MS" pitchFamily="66" charset="0"/>
              </a:rPr>
              <a:t>Develop a real-time Sensor Web to allow autonomous sensors to transmit and receive information with the geodetic module via regional nodes and central facilities to allow for control functions, data, data product, model exchanges and alarming</a:t>
            </a:r>
          </a:p>
          <a:p>
            <a:pPr marL="119063" indent="-119063" eaLnBrk="0" hangingPunct="0">
              <a:lnSpc>
                <a:spcPct val="85000"/>
              </a:lnSpc>
              <a:spcBef>
                <a:spcPct val="35000"/>
              </a:spcBef>
              <a:buFont typeface="Arial" charset="0"/>
              <a:buChar char="•"/>
            </a:pPr>
            <a:r>
              <a:rPr lang="en-US" sz="1100" dirty="0">
                <a:solidFill>
                  <a:srgbClr val="000000"/>
                </a:solidFill>
                <a:latin typeface="Comic Sans MS" pitchFamily="66" charset="0"/>
              </a:rPr>
              <a:t>Transfer capabilities to NOAA and CISN as part of a technology infusion proposal, for decision and rapid response to natural hazards emergencies including earthquakes, tsunamis, severe storms, atmospheric rivers, and flooding</a:t>
            </a:r>
            <a:endParaRPr lang="en-US" sz="1200" dirty="0">
              <a:solidFill>
                <a:srgbClr val="000000"/>
              </a:solidFill>
              <a:latin typeface="Comic Sans MS" pitchFamily="66" charset="0"/>
            </a:endParaRPr>
          </a:p>
        </p:txBody>
      </p:sp>
      <p:sp>
        <p:nvSpPr>
          <p:cNvPr id="3085" name="TextBox 21"/>
          <p:cNvSpPr txBox="1">
            <a:spLocks noChangeArrowheads="1"/>
          </p:cNvSpPr>
          <p:nvPr/>
        </p:nvSpPr>
        <p:spPr bwMode="auto">
          <a:xfrm>
            <a:off x="157163" y="6581775"/>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eaLnBrk="1" hangingPunct="1"/>
            <a:r>
              <a:rPr lang="en-US" sz="1200" dirty="0">
                <a:latin typeface="Times New Roman" pitchFamily="18" charset="0"/>
              </a:rPr>
              <a:t>04/12</a:t>
            </a:r>
          </a:p>
        </p:txBody>
      </p:sp>
      <p:sp>
        <p:nvSpPr>
          <p:cNvPr id="3087" name="Title 1"/>
          <p:cNvSpPr>
            <a:spLocks/>
          </p:cNvSpPr>
          <p:nvPr/>
        </p:nvSpPr>
        <p:spPr bwMode="auto">
          <a:xfrm>
            <a:off x="779463" y="55563"/>
            <a:ext cx="76787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80000"/>
              </a:lnSpc>
            </a:pPr>
            <a:r>
              <a:rPr lang="en-US" sz="1600" b="1" dirty="0">
                <a:latin typeface="Comic Sans MS" pitchFamily="66" charset="0"/>
              </a:rPr>
              <a:t>Next-Generation Real-Time Geodetic Station Sensor Web </a:t>
            </a:r>
          </a:p>
          <a:p>
            <a:pPr algn="ctr" eaLnBrk="0" hangingPunct="0">
              <a:lnSpc>
                <a:spcPct val="80000"/>
              </a:lnSpc>
            </a:pPr>
            <a:r>
              <a:rPr lang="en-US" sz="1600" b="1" dirty="0">
                <a:latin typeface="Comic Sans MS" pitchFamily="66" charset="0"/>
              </a:rPr>
              <a:t>for Natural Hazards Research and Applications</a:t>
            </a:r>
            <a:r>
              <a:rPr lang="en-US" sz="2400" b="1" dirty="0">
                <a:solidFill>
                  <a:schemeClr val="accent2"/>
                </a:solidFill>
                <a:latin typeface="Comic Sans MS" pitchFamily="66" charset="0"/>
              </a:rPr>
              <a:t> </a:t>
            </a:r>
          </a:p>
        </p:txBody>
      </p:sp>
      <p:pic>
        <p:nvPicPr>
          <p:cNvPr id="18" name="Picture 17" descr="C:\Users\Brendan\Documents\Manuscripts\Tohoku\Seismogeodesy\crowell_fig2.png"/>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69428"/>
            <a:ext cx="2095500" cy="2815172"/>
          </a:xfrm>
          <a:prstGeom prst="rect">
            <a:avLst/>
          </a:prstGeom>
          <a:noFill/>
          <a:ln>
            <a:noFill/>
          </a:ln>
        </p:spPr>
      </p:pic>
      <p:sp>
        <p:nvSpPr>
          <p:cNvPr id="2" name="TextBox 1"/>
          <p:cNvSpPr txBox="1"/>
          <p:nvPr/>
        </p:nvSpPr>
        <p:spPr>
          <a:xfrm>
            <a:off x="6476624" y="902753"/>
            <a:ext cx="2680076" cy="2970044"/>
          </a:xfrm>
          <a:prstGeom prst="rect">
            <a:avLst/>
          </a:prstGeom>
          <a:noFill/>
        </p:spPr>
        <p:txBody>
          <a:bodyPr wrap="square" rtlCol="0">
            <a:spAutoFit/>
          </a:bodyPr>
          <a:lstStyle/>
          <a:p>
            <a:r>
              <a:rPr lang="en-US" sz="1100" dirty="0" smtClean="0">
                <a:latin typeface="Comic Sans MS" pitchFamily="66" charset="0"/>
              </a:rPr>
              <a:t>Order of magnitude improvement compared to seismic methods with CMT </a:t>
            </a:r>
            <a:r>
              <a:rPr lang="en-US" sz="1100" dirty="0">
                <a:latin typeface="Comic Sans MS" pitchFamily="66" charset="0"/>
              </a:rPr>
              <a:t>and </a:t>
            </a:r>
            <a:r>
              <a:rPr lang="en-US" sz="1100" dirty="0" smtClean="0">
                <a:latin typeface="Comic Sans MS" pitchFamily="66" charset="0"/>
              </a:rPr>
              <a:t>slip inversion </a:t>
            </a:r>
            <a:r>
              <a:rPr lang="en-US" sz="1100" dirty="0">
                <a:latin typeface="Comic Sans MS" pitchFamily="66" charset="0"/>
              </a:rPr>
              <a:t>in  simulated real-time </a:t>
            </a:r>
            <a:r>
              <a:rPr lang="en-US" sz="1100" dirty="0" smtClean="0">
                <a:latin typeface="Comic Sans MS" pitchFamily="66" charset="0"/>
              </a:rPr>
              <a:t>mode obtained within 3 minutes for the 2011 Mw 9.0 Tokachi-oki earthquake using seismogeodesy (displacements and accelerations). </a:t>
            </a:r>
            <a:r>
              <a:rPr lang="en-US" sz="1100" dirty="0">
                <a:latin typeface="Comic Sans MS" pitchFamily="66" charset="0"/>
              </a:rPr>
              <a:t>T</a:t>
            </a:r>
            <a:r>
              <a:rPr lang="en-US" sz="1100" dirty="0" smtClean="0">
                <a:latin typeface="Comic Sans MS" pitchFamily="66" charset="0"/>
              </a:rPr>
              <a:t>riangles show station locations.  </a:t>
            </a:r>
            <a:r>
              <a:rPr lang="en-US" sz="1100" dirty="0">
                <a:latin typeface="Comic Sans MS" pitchFamily="66" charset="0"/>
              </a:rPr>
              <a:t>Red circles show </a:t>
            </a:r>
            <a:r>
              <a:rPr lang="en-US" sz="1100" dirty="0" smtClean="0">
                <a:latin typeface="Comic Sans MS" pitchFamily="66" charset="0"/>
              </a:rPr>
              <a:t>extent </a:t>
            </a:r>
            <a:r>
              <a:rPr lang="en-US" sz="1100" dirty="0">
                <a:latin typeface="Comic Sans MS" pitchFamily="66" charset="0"/>
              </a:rPr>
              <a:t>of </a:t>
            </a:r>
            <a:r>
              <a:rPr lang="en-US" sz="1100" dirty="0" smtClean="0">
                <a:latin typeface="Comic Sans MS" pitchFamily="66" charset="0"/>
              </a:rPr>
              <a:t>line </a:t>
            </a:r>
            <a:r>
              <a:rPr lang="en-US" sz="1100" dirty="0">
                <a:latin typeface="Comic Sans MS" pitchFamily="66" charset="0"/>
              </a:rPr>
              <a:t>source of CMT solutions, the final averaged solution shown as fastCMT, </a:t>
            </a:r>
            <a:r>
              <a:rPr lang="en-US" sz="1100" dirty="0" smtClean="0">
                <a:latin typeface="Comic Sans MS" pitchFamily="66" charset="0"/>
              </a:rPr>
              <a:t>and </a:t>
            </a:r>
            <a:r>
              <a:rPr lang="en-US" sz="1100" dirty="0">
                <a:latin typeface="Comic Sans MS" pitchFamily="66" charset="0"/>
              </a:rPr>
              <a:t>Global CMT </a:t>
            </a:r>
            <a:r>
              <a:rPr lang="en-US" sz="1100" dirty="0" smtClean="0">
                <a:latin typeface="Comic Sans MS" pitchFamily="66" charset="0"/>
              </a:rPr>
              <a:t>solution.  </a:t>
            </a:r>
            <a:r>
              <a:rPr lang="en-US" sz="1100" dirty="0">
                <a:latin typeface="Comic Sans MS" pitchFamily="66" charset="0"/>
              </a:rPr>
              <a:t>The inset shows the moment release from the line source of CMTs as a function of distance along fault.  Shown along the fault interface with 20 km depth contours </a:t>
            </a:r>
            <a:r>
              <a:rPr lang="en-US" sz="1100" dirty="0" smtClean="0">
                <a:latin typeface="Comic Sans MS" pitchFamily="66" charset="0"/>
              </a:rPr>
              <a:t>is </a:t>
            </a:r>
            <a:r>
              <a:rPr lang="en-US" sz="1100" dirty="0">
                <a:latin typeface="Comic Sans MS" pitchFamily="66" charset="0"/>
              </a:rPr>
              <a:t>the result of the slip </a:t>
            </a:r>
            <a:r>
              <a:rPr lang="en-US" sz="1100" dirty="0" smtClean="0">
                <a:latin typeface="Comic Sans MS" pitchFamily="66" charset="0"/>
              </a:rPr>
              <a:t>inversion.</a:t>
            </a:r>
            <a:endParaRPr lang="en-US" sz="1100" dirty="0">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t>Undergraduate Student Participation</a:t>
            </a:r>
            <a:endParaRPr lang="en-US" sz="2000" kern="0" dirty="0"/>
          </a:p>
        </p:txBody>
      </p:sp>
      <p:pic>
        <p:nvPicPr>
          <p:cNvPr id="4" name="Content Placeholder 4" descr="JMarion.png"/>
          <p:cNvPicPr>
            <a:picLocks noChangeAspect="1"/>
          </p:cNvPicPr>
          <p:nvPr/>
        </p:nvPicPr>
        <p:blipFill>
          <a:blip r:embed="rId2">
            <a:extLst>
              <a:ext uri="{28A0092B-C50C-407E-A947-70E740481C1C}">
                <a14:useLocalDpi xmlns:a14="http://schemas.microsoft.com/office/drawing/2010/main" val="0"/>
              </a:ext>
            </a:extLst>
          </a:blip>
          <a:srcRect l="-71221" r="-71221"/>
          <a:stretch>
            <a:fillRect/>
          </a:stretch>
        </p:blipFill>
        <p:spPr>
          <a:xfrm rot="5400000">
            <a:off x="-1394619" y="896353"/>
            <a:ext cx="8229600" cy="4525963"/>
          </a:xfrm>
          <a:prstGeom prst="rect">
            <a:avLst/>
          </a:prstGeom>
        </p:spPr>
      </p:pic>
      <p:sp>
        <p:nvSpPr>
          <p:cNvPr id="5" name="TextBox 4"/>
          <p:cNvSpPr txBox="1"/>
          <p:nvPr/>
        </p:nvSpPr>
        <p:spPr>
          <a:xfrm>
            <a:off x="5254977" y="2355890"/>
            <a:ext cx="3727658" cy="923330"/>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JPL Summer Student J. Marion worked with D. Waliser, F. Webb, and A. Moore </a:t>
            </a:r>
            <a:endPar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2351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t>Elementary School Student Participation</a:t>
            </a:r>
            <a:endParaRPr lang="en-US" sz="2000" kern="0" dirty="0"/>
          </a:p>
        </p:txBody>
      </p:sp>
      <p:sp>
        <p:nvSpPr>
          <p:cNvPr id="5" name="TextBox 4"/>
          <p:cNvSpPr txBox="1"/>
          <p:nvPr/>
        </p:nvSpPr>
        <p:spPr>
          <a:xfrm>
            <a:off x="1911141" y="1800078"/>
            <a:ext cx="5655070" cy="1754326"/>
          </a:xfrm>
          <a:prstGeom prst="rect">
            <a:avLst/>
          </a:prstGeom>
          <a:noFill/>
        </p:spPr>
        <p:txBody>
          <a:bodyPr wrap="square" rtlCol="0">
            <a:spAutoFit/>
          </a:bodyPr>
          <a:lstStyle/>
          <a:p>
            <a:pPr>
              <a:buClr>
                <a:schemeClr val="accent2"/>
              </a:buClr>
            </a:pPr>
            <a:r>
              <a:rPr lang="es-ES" sz="1800" dirty="0" smtClean="0">
                <a:latin typeface="Verdana" pitchFamily="34" charset="0"/>
                <a:ea typeface="Verdana" pitchFamily="34" charset="0"/>
                <a:cs typeface="Verdana" pitchFamily="34" charset="0"/>
              </a:rPr>
              <a:t>Visit </a:t>
            </a:r>
            <a:r>
              <a:rPr lang="es-ES" sz="1800" dirty="0">
                <a:latin typeface="Verdana" pitchFamily="34" charset="0"/>
                <a:ea typeface="Verdana" pitchFamily="34" charset="0"/>
                <a:cs typeface="Verdana" pitchFamily="34" charset="0"/>
              </a:rPr>
              <a:t>by Capri Elementary School Encinitas, Lego Robotics </a:t>
            </a:r>
            <a:r>
              <a:rPr lang="es-ES" sz="1800" dirty="0" smtClean="0">
                <a:latin typeface="Verdana" pitchFamily="34" charset="0"/>
                <a:ea typeface="Verdana" pitchFamily="34" charset="0"/>
                <a:cs typeface="Verdana" pitchFamily="34" charset="0"/>
              </a:rPr>
              <a:t>Team to SIO on July </a:t>
            </a:r>
            <a:r>
              <a:rPr lang="es-ES" sz="1800" dirty="0">
                <a:latin typeface="Verdana" pitchFamily="34" charset="0"/>
                <a:ea typeface="Verdana" pitchFamily="34" charset="0"/>
                <a:cs typeface="Verdana" pitchFamily="34" charset="0"/>
              </a:rPr>
              <a:t>31</a:t>
            </a:r>
            <a:r>
              <a:rPr lang="es-ES" sz="1800" dirty="0" smtClean="0">
                <a:latin typeface="Verdana" pitchFamily="34" charset="0"/>
                <a:ea typeface="Verdana" pitchFamily="34" charset="0"/>
                <a:cs typeface="Verdana" pitchFamily="34" charset="0"/>
              </a:rPr>
              <a:t>.</a:t>
            </a:r>
          </a:p>
          <a:p>
            <a:pPr>
              <a:buClr>
                <a:schemeClr val="accent2"/>
              </a:buClr>
            </a:pPr>
            <a:endParaRPr lang="es-ES" sz="1800" dirty="0">
              <a:latin typeface="Verdana" pitchFamily="34" charset="0"/>
              <a:ea typeface="Verdana" pitchFamily="34" charset="0"/>
              <a:cs typeface="Verdana" pitchFamily="34" charset="0"/>
            </a:endParaRPr>
          </a:p>
          <a:p>
            <a:pPr>
              <a:buClr>
                <a:schemeClr val="accent2"/>
              </a:buClr>
            </a:pPr>
            <a:r>
              <a:rPr lang="es-ES" sz="1800" dirty="0" smtClean="0">
                <a:latin typeface="Verdana" pitchFamily="34" charset="0"/>
                <a:ea typeface="Verdana" pitchFamily="34" charset="0"/>
                <a:cs typeface="Verdana" pitchFamily="34" charset="0"/>
              </a:rPr>
              <a:t>Several presentations and demonstrations by Y. Bock, J. Haase and D. Melgar over a three-hour period</a:t>
            </a:r>
            <a:endParaRPr lang="es-E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26369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4294967295"/>
          </p:nvPr>
        </p:nvSpPr>
        <p:spPr/>
        <p:txBody>
          <a:bodyPr/>
          <a:lstStyle/>
          <a:p>
            <a:pPr eaLnBrk="1" hangingPunct="1">
              <a:buClr>
                <a:schemeClr val="accent2"/>
              </a:buClr>
              <a:buFontTx/>
              <a:buNone/>
            </a:pPr>
            <a:r>
              <a:rPr lang="en-US" sz="1800" i="1" dirty="0" smtClean="0">
                <a:latin typeface="Verdana" pitchFamily="34" charset="0"/>
              </a:rPr>
              <a:t>Active Projects:</a:t>
            </a:r>
          </a:p>
          <a:p>
            <a:pPr eaLnBrk="1" hangingPunct="1">
              <a:buClr>
                <a:schemeClr val="accent2"/>
              </a:buClr>
            </a:pPr>
            <a:r>
              <a:rPr lang="en-US" sz="1800" dirty="0" smtClean="0">
                <a:latin typeface="Verdana" pitchFamily="34" charset="0"/>
                <a:ea typeface="Verdana" pitchFamily="34" charset="0"/>
                <a:cs typeface="Verdana" pitchFamily="34" charset="0"/>
              </a:rPr>
              <a:t>ROSES-ACCESS: Prototype earthquake and tsunami early warning system for the Western U.S. (Y. Bock, PI; John Labrecque, program manager)</a:t>
            </a:r>
          </a:p>
          <a:p>
            <a:pPr eaLnBrk="1" hangingPunct="1">
              <a:buClr>
                <a:schemeClr val="accent2"/>
              </a:buClr>
            </a:pPr>
            <a:r>
              <a:rPr lang="en-US" sz="1800" dirty="0" smtClean="0">
                <a:latin typeface="Verdana" pitchFamily="34" charset="0"/>
                <a:ea typeface="Verdana" pitchFamily="34" charset="0"/>
                <a:cs typeface="Verdana" pitchFamily="34" charset="0"/>
              </a:rPr>
              <a:t>ROSES-ACCESS </a:t>
            </a:r>
            <a:r>
              <a:rPr lang="en-US" sz="1800" dirty="0">
                <a:latin typeface="Verdana" pitchFamily="34" charset="0"/>
                <a:ea typeface="Verdana" pitchFamily="34" charset="0"/>
                <a:cs typeface="Verdana" pitchFamily="34" charset="0"/>
              </a:rPr>
              <a:t>Earth Science Applications: </a:t>
            </a:r>
            <a:r>
              <a:rPr lang="en-US" sz="1800" dirty="0" smtClean="0">
                <a:latin typeface="Verdana" pitchFamily="34" charset="0"/>
                <a:ea typeface="Verdana" pitchFamily="34" charset="0"/>
                <a:cs typeface="Verdana" pitchFamily="34" charset="0"/>
              </a:rPr>
              <a:t>Disasters –  </a:t>
            </a:r>
            <a:r>
              <a:rPr lang="en-US" sz="1800" dirty="0">
                <a:latin typeface="Verdana" pitchFamily="34" charset="0"/>
                <a:ea typeface="Verdana" pitchFamily="34" charset="0"/>
                <a:cs typeface="Verdana" pitchFamily="34" charset="0"/>
              </a:rPr>
              <a:t>Feasibility study using real-time GPS/seismic displacements to improve disaster management and decisions pertaining to rapid assessment of structural damage from earthquakes and </a:t>
            </a:r>
            <a:r>
              <a:rPr lang="en-US" sz="1800" dirty="0" smtClean="0">
                <a:latin typeface="Verdana" pitchFamily="34" charset="0"/>
                <a:ea typeface="Verdana" pitchFamily="34" charset="0"/>
                <a:cs typeface="Verdana" pitchFamily="34" charset="0"/>
              </a:rPr>
              <a:t>tsunamis (Y. Bock, PI, J. Restrepo, Co-I </a:t>
            </a:r>
            <a:r>
              <a:rPr lang="en-US" sz="1800" dirty="0">
                <a:latin typeface="Verdana" pitchFamily="34" charset="0"/>
                <a:ea typeface="Verdana" pitchFamily="34" charset="0"/>
                <a:cs typeface="Verdana" pitchFamily="34" charset="0"/>
              </a:rPr>
              <a:t>at UCSD Jacobs School of </a:t>
            </a:r>
            <a:r>
              <a:rPr lang="en-US" sz="1800" dirty="0" smtClean="0">
                <a:latin typeface="Verdana" pitchFamily="34" charset="0"/>
                <a:ea typeface="Verdana" pitchFamily="34" charset="0"/>
                <a:cs typeface="Verdana" pitchFamily="34" charset="0"/>
              </a:rPr>
              <a:t>Engineering; Frank Lindsay, program manager),)</a:t>
            </a:r>
          </a:p>
          <a:p>
            <a:pPr eaLnBrk="1" hangingPunct="1">
              <a:buClr>
                <a:schemeClr val="accent2"/>
              </a:buClr>
            </a:pPr>
            <a:r>
              <a:rPr lang="en-US" sz="1800" dirty="0">
                <a:latin typeface="Verdana" pitchFamily="34" charset="0"/>
                <a:ea typeface="Verdana" pitchFamily="34" charset="0"/>
                <a:cs typeface="Verdana" pitchFamily="34" charset="0"/>
              </a:rPr>
              <a:t>MEaSUREs - II: Solid Earth Science ESDR System (Y. Bock, PI; Martha Maiden, program manager </a:t>
            </a:r>
            <a:r>
              <a:rPr lang="en-US" sz="1800" dirty="0" smtClean="0">
                <a:latin typeface="Verdana" pitchFamily="34" charset="0"/>
                <a:ea typeface="Verdana" pitchFamily="34" charset="0"/>
                <a:cs typeface="Verdana" pitchFamily="34" charset="0"/>
              </a:rPr>
              <a:t>)</a:t>
            </a:r>
          </a:p>
          <a:p>
            <a:pPr eaLnBrk="1" hangingPunct="1">
              <a:buClr>
                <a:schemeClr val="accent2"/>
              </a:buClr>
            </a:pPr>
            <a:r>
              <a:rPr lang="en-US" sz="1800" dirty="0">
                <a:latin typeface="Verdana" pitchFamily="34" charset="0"/>
                <a:ea typeface="Verdana" pitchFamily="34" charset="0"/>
                <a:cs typeface="Verdana" pitchFamily="34" charset="0"/>
              </a:rPr>
              <a:t>JPL QuakeSim project (A. Donnellan, PI</a:t>
            </a:r>
            <a:r>
              <a:rPr lang="en-US" sz="1800" dirty="0" smtClean="0">
                <a:latin typeface="Verdana" pitchFamily="34" charset="0"/>
                <a:ea typeface="Verdana" pitchFamily="34" charset="0"/>
                <a:cs typeface="Verdana" pitchFamily="34" charset="0"/>
              </a:rPr>
              <a:t>)</a:t>
            </a:r>
          </a:p>
          <a:p>
            <a:pPr eaLnBrk="1" hangingPunct="1">
              <a:buClr>
                <a:schemeClr val="accent2"/>
              </a:buClr>
            </a:pPr>
            <a:r>
              <a:rPr lang="en-US" sz="1800" dirty="0" smtClean="0">
                <a:latin typeface="Verdana" pitchFamily="34" charset="0"/>
                <a:ea typeface="Verdana" pitchFamily="34" charset="0"/>
                <a:cs typeface="Verdana" pitchFamily="34" charset="0"/>
              </a:rPr>
              <a:t>Caltech/JPL ARIA project (S. Owen, PI)</a:t>
            </a:r>
          </a:p>
        </p:txBody>
      </p:sp>
      <p:sp>
        <p:nvSpPr>
          <p:cNvPr id="38915" name="Title 1"/>
          <p:cNvSpPr>
            <a:spLocks/>
          </p:cNvSpPr>
          <p:nvPr/>
        </p:nvSpPr>
        <p:spPr bwMode="auto">
          <a:xfrm>
            <a:off x="1143000" y="762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sz="2000" b="1" dirty="0" smtClean="0">
                <a:solidFill>
                  <a:schemeClr val="accent2"/>
                </a:solidFill>
                <a:latin typeface="Geneva" pitchFamily="-106" charset="0"/>
              </a:rPr>
              <a:t>Synergies/collaborations </a:t>
            </a:r>
            <a:r>
              <a:rPr lang="en-US" sz="2000" b="1" dirty="0">
                <a:solidFill>
                  <a:schemeClr val="accent2"/>
                </a:solidFill>
                <a:latin typeface="Geneva" pitchFamily="-106" charset="0"/>
              </a:rPr>
              <a:t>with NASA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43000" y="192312"/>
            <a:ext cx="6858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t>Media </a:t>
            </a:r>
          </a:p>
        </p:txBody>
      </p:sp>
      <p:sp>
        <p:nvSpPr>
          <p:cNvPr id="4" name="Content Placeholder 2"/>
          <p:cNvSpPr txBox="1">
            <a:spLocks/>
          </p:cNvSpPr>
          <p:nvPr/>
        </p:nvSpPr>
        <p:spPr>
          <a:xfrm>
            <a:off x="685800" y="1066800"/>
            <a:ext cx="7772400" cy="5029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a:lstStyle>
          <a:p>
            <a:pPr>
              <a:spcBef>
                <a:spcPct val="0"/>
              </a:spcBef>
              <a:buClr>
                <a:schemeClr val="accent2"/>
              </a:buClr>
            </a:pPr>
            <a:r>
              <a:rPr lang="en-US" sz="1800" kern="0" dirty="0" smtClean="0">
                <a:latin typeface="Verdana" panose="020B0604030504040204" pitchFamily="34" charset="0"/>
                <a:ea typeface="Verdana" panose="020B0604030504040204" pitchFamily="34" charset="0"/>
                <a:cs typeface="Verdana" panose="020B0604030504040204" pitchFamily="34" charset="0"/>
              </a:rPr>
              <a:t>NASA Press Release 12-108, NASA Tests GPS Monitoring System for Big U.S. Earthquakes (2012), </a:t>
            </a:r>
            <a:r>
              <a:rPr lang="en-US" sz="1800" u="sng"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http://www.nasa.gov/home/hqnews/2012/apr/HQ_12-108_GPS_Earthquake_Monitoring.html</a:t>
            </a:r>
          </a:p>
          <a:p>
            <a:pPr>
              <a:spcBef>
                <a:spcPct val="0"/>
              </a:spcBef>
              <a:buClr>
                <a:schemeClr val="accent2"/>
              </a:buClr>
            </a:pPr>
            <a:r>
              <a:rPr lang="en-US" sz="1800" kern="0" dirty="0" smtClean="0">
                <a:latin typeface="Verdana" panose="020B0604030504040204" pitchFamily="34" charset="0"/>
                <a:ea typeface="Verdana" panose="020B0604030504040204" pitchFamily="34" charset="0"/>
                <a:cs typeface="Verdana" panose="020B0604030504040204" pitchFamily="34" charset="0"/>
              </a:rPr>
              <a:t>SIO Press release at 2012 Fall AGU Meeting, “Hybrid </a:t>
            </a:r>
            <a:r>
              <a:rPr lang="en-US" sz="1800" kern="0" dirty="0">
                <a:latin typeface="Verdana" panose="020B0604030504040204" pitchFamily="34" charset="0"/>
                <a:ea typeface="Verdana" panose="020B0604030504040204" pitchFamily="34" charset="0"/>
                <a:cs typeface="Verdana" panose="020B0604030504040204" pitchFamily="34" charset="0"/>
              </a:rPr>
              <a:t>GPS-Seismic System Aims to Accelerate Earthquake Hazard </a:t>
            </a:r>
            <a:r>
              <a:rPr lang="en-US" sz="1800" kern="0" dirty="0" smtClean="0">
                <a:latin typeface="Verdana" panose="020B0604030504040204" pitchFamily="34" charset="0"/>
                <a:ea typeface="Verdana" panose="020B0604030504040204" pitchFamily="34" charset="0"/>
                <a:cs typeface="Verdana" panose="020B0604030504040204" pitchFamily="34" charset="0"/>
              </a:rPr>
              <a:t>Response,” </a:t>
            </a:r>
            <a:r>
              <a:rPr lang="en-US" sz="1800" kern="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http</a:t>
            </a:r>
            <a:r>
              <a:rPr lang="en-US" sz="1800" kern="0" dirty="0">
                <a:solidFill>
                  <a:schemeClr val="accent2"/>
                </a:solidFill>
                <a:latin typeface="Verdana" panose="020B0604030504040204" pitchFamily="34" charset="0"/>
                <a:ea typeface="Verdana" panose="020B0604030504040204" pitchFamily="34" charset="0"/>
                <a:cs typeface="Verdana" panose="020B0604030504040204" pitchFamily="34" charset="0"/>
              </a:rPr>
              <a:t>://scrippsnews.ucsd.edu/Releases/?</a:t>
            </a:r>
            <a:r>
              <a:rPr lang="en-US" sz="1800" kern="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releaseID=1210</a:t>
            </a:r>
            <a:endParaRPr lang="en-US" sz="1800" kern="0" dirty="0">
              <a:latin typeface="Verdana" panose="020B0604030504040204" pitchFamily="34" charset="0"/>
              <a:ea typeface="Verdana" panose="020B0604030504040204" pitchFamily="34" charset="0"/>
              <a:cs typeface="Verdana" panose="020B0604030504040204" pitchFamily="34" charset="0"/>
            </a:endParaRPr>
          </a:p>
          <a:p>
            <a:pPr>
              <a:spcBef>
                <a:spcPct val="0"/>
              </a:spcBef>
              <a:buClr>
                <a:schemeClr val="accent2"/>
              </a:buClr>
            </a:pPr>
            <a:r>
              <a:rPr lang="en-US" sz="1800" kern="0" dirty="0" smtClean="0">
                <a:latin typeface="Verdana" panose="020B0604030504040204" pitchFamily="34" charset="0"/>
                <a:ea typeface="Verdana" panose="020B0604030504040204" pitchFamily="34" charset="0"/>
                <a:cs typeface="Verdana" panose="020B0604030504040204" pitchFamily="34" charset="0"/>
              </a:rPr>
              <a:t>Andrea Martin, “Extreme </a:t>
            </a:r>
            <a:r>
              <a:rPr lang="en-US" sz="1800" kern="0" dirty="0">
                <a:latin typeface="Verdana" panose="020B0604030504040204" pitchFamily="34" charset="0"/>
                <a:ea typeface="Verdana" panose="020B0604030504040204" pitchFamily="34" charset="0"/>
                <a:cs typeface="Verdana" panose="020B0604030504040204" pitchFamily="34" charset="0"/>
              </a:rPr>
              <a:t>Storm and Flooding Forecasts Improved by Sensor </a:t>
            </a:r>
            <a:r>
              <a:rPr lang="en-US" sz="1800" kern="0" dirty="0" smtClean="0">
                <a:latin typeface="Verdana" panose="020B0604030504040204" pitchFamily="34" charset="0"/>
                <a:ea typeface="Verdana" panose="020B0604030504040204" pitchFamily="34" charset="0"/>
                <a:cs typeface="Verdana" panose="020B0604030504040204" pitchFamily="34" charset="0"/>
              </a:rPr>
              <a:t>Network,” 2013 ESTO Weekly, </a:t>
            </a:r>
            <a:r>
              <a:rPr lang="en-US" sz="1800" kern="0" dirty="0">
                <a:latin typeface="Verdana" panose="020B0604030504040204" pitchFamily="34" charset="0"/>
                <a:ea typeface="Verdana" panose="020B0604030504040204" pitchFamily="34" charset="0"/>
                <a:cs typeface="Verdana" panose="020B0604030504040204" pitchFamily="34" charset="0"/>
              </a:rPr>
              <a:t>April 23, 2013. </a:t>
            </a:r>
            <a:r>
              <a:rPr lang="en-US" sz="1800" kern="0" dirty="0">
                <a:solidFill>
                  <a:schemeClr val="accent6"/>
                </a:solidFill>
                <a:latin typeface="Verdana" panose="020B0604030504040204" pitchFamily="34" charset="0"/>
                <a:ea typeface="Verdana" panose="020B0604030504040204" pitchFamily="34" charset="0"/>
                <a:cs typeface="Verdana" panose="020B0604030504040204" pitchFamily="34" charset="0"/>
                <a:hlinkClick r:id="rId2"/>
              </a:rPr>
              <a:t>http://</a:t>
            </a:r>
            <a:r>
              <a:rPr lang="en-US" sz="1800" kern="0" dirty="0" smtClean="0">
                <a:solidFill>
                  <a:schemeClr val="accent6"/>
                </a:solidFill>
                <a:latin typeface="Verdana" panose="020B0604030504040204" pitchFamily="34" charset="0"/>
                <a:ea typeface="Verdana" panose="020B0604030504040204" pitchFamily="34" charset="0"/>
                <a:cs typeface="Verdana" panose="020B0604030504040204" pitchFamily="34" charset="0"/>
                <a:hlinkClick r:id="rId2"/>
              </a:rPr>
              <a:t>esto.nasa.gov/news/news_Bock_4_2013.html</a:t>
            </a:r>
            <a:endParaRPr lang="en-US" sz="1800" kern="0" dirty="0" smtClean="0">
              <a:solidFill>
                <a:schemeClr val="accent6"/>
              </a:solidFill>
              <a:latin typeface="Verdana" pitchFamily="34" charset="0"/>
              <a:ea typeface="Verdana" pitchFamily="34" charset="0"/>
              <a:cs typeface="Verdana" pitchFamily="34" charset="0"/>
            </a:endParaRPr>
          </a:p>
          <a:p>
            <a:pPr>
              <a:spcBef>
                <a:spcPct val="0"/>
              </a:spcBef>
              <a:buClr>
                <a:schemeClr val="accent2"/>
              </a:buClr>
            </a:pPr>
            <a:r>
              <a:rPr lang="en-US" sz="1800" kern="0" dirty="0" smtClean="0">
                <a:latin typeface="Verdana" pitchFamily="34" charset="0"/>
                <a:ea typeface="Verdana" pitchFamily="34" charset="0"/>
                <a:cs typeface="Verdana" pitchFamily="34" charset="0"/>
              </a:rPr>
              <a:t>NASA Tech Brief, GPS </a:t>
            </a:r>
            <a:r>
              <a:rPr lang="en-US" sz="1800" kern="0" dirty="0">
                <a:latin typeface="Verdana" pitchFamily="34" charset="0"/>
                <a:ea typeface="Verdana" pitchFamily="34" charset="0"/>
                <a:cs typeface="Verdana" pitchFamily="34" charset="0"/>
              </a:rPr>
              <a:t>Estimates of Integrated Precipitable Water Aid Weather </a:t>
            </a:r>
            <a:r>
              <a:rPr lang="en-US" sz="1800" kern="0" dirty="0" smtClean="0">
                <a:latin typeface="Verdana" pitchFamily="34" charset="0"/>
                <a:ea typeface="Verdana" pitchFamily="34" charset="0"/>
                <a:cs typeface="Verdana" pitchFamily="34" charset="0"/>
              </a:rPr>
              <a:t>Forecasters</a:t>
            </a:r>
            <a:r>
              <a:rPr lang="en-US" sz="1800" kern="0" dirty="0">
                <a:latin typeface="Verdana" pitchFamily="34" charset="0"/>
                <a:ea typeface="Verdana" pitchFamily="34" charset="0"/>
                <a:cs typeface="Verdana" pitchFamily="34" charset="0"/>
              </a:rPr>
              <a:t>, </a:t>
            </a:r>
            <a:r>
              <a:rPr lang="en-US" sz="1800" kern="0" dirty="0" smtClean="0">
                <a:latin typeface="Verdana" pitchFamily="34" charset="0"/>
                <a:ea typeface="Verdana" pitchFamily="34" charset="0"/>
                <a:cs typeface="Verdana" pitchFamily="34" charset="0"/>
              </a:rPr>
              <a:t>17659-npo-48881,</a:t>
            </a:r>
            <a:r>
              <a:rPr lang="en-US" sz="1800" dirty="0" smtClean="0"/>
              <a:t> </a:t>
            </a:r>
            <a:r>
              <a:rPr lang="en-US" sz="1800" dirty="0"/>
              <a:t>November </a:t>
            </a:r>
            <a:r>
              <a:rPr lang="en-US" sz="1800" dirty="0" smtClean="0"/>
              <a:t>1, 2013.</a:t>
            </a:r>
            <a:endParaRPr lang="en-US" sz="1800" kern="0" dirty="0" smtClean="0">
              <a:latin typeface="Verdana" pitchFamily="34" charset="0"/>
              <a:ea typeface="Verdana" pitchFamily="34" charset="0"/>
              <a:cs typeface="Verdana" pitchFamily="34" charset="0"/>
            </a:endParaRPr>
          </a:p>
          <a:p>
            <a:pPr>
              <a:spcBef>
                <a:spcPct val="0"/>
              </a:spcBef>
              <a:buClr>
                <a:schemeClr val="accent2"/>
              </a:buClr>
            </a:pPr>
            <a:r>
              <a:rPr lang="en-US" sz="1800" kern="0" dirty="0" smtClean="0">
                <a:latin typeface="Verdana" pitchFamily="34" charset="0"/>
                <a:ea typeface="Verdana" pitchFamily="34" charset="0"/>
                <a:cs typeface="Verdana" pitchFamily="34" charset="0"/>
              </a:rPr>
              <a:t>AGU Press Conference, Dec. 10, 2013, </a:t>
            </a:r>
            <a:r>
              <a:rPr lang="en-US" sz="1800" kern="0" dirty="0" smtClean="0">
                <a:solidFill>
                  <a:schemeClr val="accent6"/>
                </a:solidFill>
                <a:latin typeface="Verdana" pitchFamily="34" charset="0"/>
                <a:ea typeface="Verdana" pitchFamily="34" charset="0"/>
                <a:cs typeface="Verdana" pitchFamily="34" charset="0"/>
              </a:rPr>
              <a:t>“</a:t>
            </a:r>
            <a:r>
              <a:rPr lang="en-US" sz="1800" dirty="0">
                <a:latin typeface="Verdana" panose="020B0604030504040204" pitchFamily="34" charset="0"/>
                <a:ea typeface="Verdana" panose="020B0604030504040204" pitchFamily="34" charset="0"/>
                <a:cs typeface="Verdana" panose="020B0604030504040204" pitchFamily="34" charset="0"/>
              </a:rPr>
              <a:t>Improved Warnings for Natural Hazards: A Prototype System for Southern </a:t>
            </a:r>
            <a:r>
              <a:rPr lang="en-US" sz="1800" dirty="0" smtClean="0">
                <a:latin typeface="Verdana" panose="020B0604030504040204" pitchFamily="34" charset="0"/>
                <a:ea typeface="Verdana" panose="020B0604030504040204" pitchFamily="34" charset="0"/>
                <a:cs typeface="Verdana" panose="020B0604030504040204" pitchFamily="34" charset="0"/>
              </a:rPr>
              <a:t>California” (SIO, JPL, NOAA)</a:t>
            </a:r>
            <a:endParaRPr lang="en-US" sz="1800" kern="0" dirty="0">
              <a:solidFill>
                <a:schemeClr val="accent6"/>
              </a:solidFill>
              <a:latin typeface="Verdana" panose="020B0604030504040204" pitchFamily="34" charset="0"/>
              <a:ea typeface="Verdana" panose="020B0604030504040204" pitchFamily="34" charset="0"/>
              <a:cs typeface="Verdana" panose="020B0604030504040204" pitchFamily="34" charset="0"/>
            </a:endParaRPr>
          </a:p>
          <a:p>
            <a:pPr>
              <a:spcBef>
                <a:spcPct val="0"/>
              </a:spcBef>
              <a:buClr>
                <a:schemeClr val="accent2"/>
              </a:buClr>
            </a:pPr>
            <a:endParaRPr lang="en-US" sz="1800" kern="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335562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74638"/>
            <a:ext cx="8229600" cy="1143000"/>
          </a:xfrm>
          <a:prstGeom prst="rect">
            <a:avLst/>
          </a:prstGeom>
        </p:spPr>
        <p:txBody>
          <a:bodyPr>
            <a:normAutofit/>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t>NASA Tech Briefs</a:t>
            </a:r>
            <a:endParaRPr lang="en-US" sz="2000" kern="0" dirty="0"/>
          </a:p>
        </p:txBody>
      </p:sp>
      <p:pic>
        <p:nvPicPr>
          <p:cNvPr id="11" name="Content Placeholder 7" descr="NTB1113-1.png"/>
          <p:cNvPicPr>
            <a:picLocks noChangeAspect="1"/>
          </p:cNvPicPr>
          <p:nvPr/>
        </p:nvPicPr>
        <p:blipFill rotWithShape="1">
          <a:blip r:embed="rId2">
            <a:extLst>
              <a:ext uri="{28A0092B-C50C-407E-A947-70E740481C1C}">
                <a14:useLocalDpi xmlns:a14="http://schemas.microsoft.com/office/drawing/2010/main" val="0"/>
              </a:ext>
            </a:extLst>
          </a:blip>
          <a:srcRect l="6582" r="-17919"/>
          <a:stretch/>
        </p:blipFill>
        <p:spPr>
          <a:xfrm>
            <a:off x="1143003" y="990600"/>
            <a:ext cx="3654778" cy="4525963"/>
          </a:xfrm>
          <a:prstGeom prst="rect">
            <a:avLst/>
          </a:prstGeom>
        </p:spPr>
      </p:pic>
      <p:sp>
        <p:nvSpPr>
          <p:cNvPr id="12" name="TextBox 11"/>
          <p:cNvSpPr txBox="1"/>
          <p:nvPr/>
        </p:nvSpPr>
        <p:spPr>
          <a:xfrm>
            <a:off x="682981" y="5506155"/>
            <a:ext cx="4114800" cy="923330"/>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NASA Tech Brief Nov 2013 on use of GPS PW in 2012 North American Monsoon Season</a:t>
            </a:r>
            <a:endPar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Content Placeholder 3" descr="swtechbr.pdf"/>
          <p:cNvPicPr>
            <a:picLocks noChangeAspect="1"/>
          </p:cNvPicPr>
          <p:nvPr/>
        </p:nvPicPr>
        <p:blipFill>
          <a:blip r:embed="rId3">
            <a:extLst>
              <a:ext uri="{28A0092B-C50C-407E-A947-70E740481C1C}">
                <a14:useLocalDpi xmlns:a14="http://schemas.microsoft.com/office/drawing/2010/main" val="0"/>
              </a:ext>
            </a:extLst>
          </a:blip>
          <a:srcRect l="-67655" r="-67655"/>
          <a:stretch>
            <a:fillRect/>
          </a:stretch>
        </p:blipFill>
        <p:spPr>
          <a:xfrm>
            <a:off x="2410182" y="888999"/>
            <a:ext cx="8229600" cy="4525963"/>
          </a:xfrm>
          <a:prstGeom prst="rect">
            <a:avLst/>
          </a:prstGeom>
        </p:spPr>
      </p:pic>
      <p:sp>
        <p:nvSpPr>
          <p:cNvPr id="14" name="TextBox 13"/>
          <p:cNvSpPr txBox="1"/>
          <p:nvPr/>
        </p:nvSpPr>
        <p:spPr>
          <a:xfrm>
            <a:off x="4797781" y="5369806"/>
            <a:ext cx="3889019" cy="1200329"/>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 NASA Software Tech Brief was published Sep 2013 on the GPS trop work from the Y. Bock AIST-08</a:t>
            </a:r>
            <a:endPar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51170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bwMode="auto">
          <a:xfrm>
            <a:off x="1143000" y="76200"/>
            <a:ext cx="6858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smtClean="0"/>
              <a:t>Peer-Reviewed Publications</a:t>
            </a:r>
          </a:p>
        </p:txBody>
      </p:sp>
      <p:sp>
        <p:nvSpPr>
          <p:cNvPr id="41987" name="Content Placeholder 2"/>
          <p:cNvSpPr>
            <a:spLocks noGrp="1"/>
          </p:cNvSpPr>
          <p:nvPr>
            <p:ph idx="4294967295"/>
          </p:nvPr>
        </p:nvSpPr>
        <p:spPr>
          <a:xfrm>
            <a:off x="436098" y="1066799"/>
            <a:ext cx="8356210" cy="5271247"/>
          </a:xfrm>
        </p:spPr>
        <p:txBody>
          <a:bodyPr/>
          <a:lstStyle/>
          <a:p>
            <a:pPr>
              <a:spcBef>
                <a:spcPct val="10000"/>
              </a:spcBef>
              <a:buClr>
                <a:schemeClr val="accent2"/>
              </a:buClr>
            </a:pPr>
            <a:r>
              <a:rPr lang="en-US" sz="1400" dirty="0">
                <a:latin typeface="Verdana" pitchFamily="34" charset="0"/>
                <a:ea typeface="Verdana" pitchFamily="34" charset="0"/>
                <a:cs typeface="Verdana" pitchFamily="34" charset="0"/>
              </a:rPr>
              <a:t>Crowell, B. W., Y. Bock and D. Melgar (2012), Real-time inversion of GPS data for finite fault modeling and rapid hazard assessment, </a:t>
            </a:r>
            <a:r>
              <a:rPr lang="en-US" sz="1400" i="1" dirty="0">
                <a:latin typeface="Verdana" pitchFamily="34" charset="0"/>
                <a:ea typeface="Verdana" pitchFamily="34" charset="0"/>
                <a:cs typeface="Verdana" pitchFamily="34" charset="0"/>
              </a:rPr>
              <a:t>Geophys. Res. Lett</a:t>
            </a:r>
            <a:r>
              <a:rPr lang="en-US" sz="1400" dirty="0">
                <a:latin typeface="Verdana" pitchFamily="34" charset="0"/>
                <a:ea typeface="Verdana" pitchFamily="34" charset="0"/>
                <a:cs typeface="Verdana" pitchFamily="34" charset="0"/>
              </a:rPr>
              <a:t>., </a:t>
            </a:r>
            <a:r>
              <a:rPr lang="en-US" sz="1400" i="1" dirty="0">
                <a:latin typeface="Verdana" pitchFamily="34" charset="0"/>
                <a:ea typeface="Verdana" pitchFamily="34" charset="0"/>
                <a:cs typeface="Verdana" pitchFamily="34" charset="0"/>
              </a:rPr>
              <a:t>39</a:t>
            </a:r>
            <a:r>
              <a:rPr lang="en-US" sz="1400" dirty="0">
                <a:latin typeface="Verdana" pitchFamily="34" charset="0"/>
                <a:ea typeface="Verdana" pitchFamily="34" charset="0"/>
                <a:cs typeface="Verdana" pitchFamily="34" charset="0"/>
              </a:rPr>
              <a:t>, L09305, doi:10.1029/2012GL051318</a:t>
            </a:r>
            <a:r>
              <a:rPr lang="en-US" sz="1400" dirty="0" smtClean="0">
                <a:latin typeface="Verdana" pitchFamily="34" charset="0"/>
                <a:ea typeface="Verdana" pitchFamily="34" charset="0"/>
                <a:cs typeface="Verdana" pitchFamily="34" charset="0"/>
              </a:rPr>
              <a:t>.</a:t>
            </a:r>
          </a:p>
          <a:p>
            <a:pPr>
              <a:spcBef>
                <a:spcPct val="10000"/>
              </a:spcBef>
              <a:buClr>
                <a:schemeClr val="accent2"/>
              </a:buClr>
            </a:pPr>
            <a:r>
              <a:rPr lang="en-US" sz="1400" dirty="0">
                <a:latin typeface="Verdana" pitchFamily="34" charset="0"/>
                <a:ea typeface="Verdana" pitchFamily="34" charset="0"/>
                <a:cs typeface="Verdana" pitchFamily="34" charset="0"/>
              </a:rPr>
              <a:t>Melgar, D., Y. Bock, D. Sanchez and B. W. Crowell (2013), On robust and reliable automated baseline corrections for strong motion seismology, </a:t>
            </a:r>
            <a:r>
              <a:rPr lang="en-US" sz="1400" i="1" dirty="0">
                <a:latin typeface="Verdana" pitchFamily="34" charset="0"/>
                <a:ea typeface="Verdana" pitchFamily="34" charset="0"/>
                <a:cs typeface="Verdana" pitchFamily="34" charset="0"/>
              </a:rPr>
              <a:t>J. Geophys. Res.</a:t>
            </a:r>
            <a:r>
              <a:rPr lang="en-US" sz="1400" dirty="0">
                <a:latin typeface="Verdana" pitchFamily="34" charset="0"/>
                <a:ea typeface="Verdana" pitchFamily="34" charset="0"/>
                <a:cs typeface="Verdana" pitchFamily="34" charset="0"/>
              </a:rPr>
              <a:t>, </a:t>
            </a:r>
            <a:r>
              <a:rPr lang="en-US" sz="1400" i="1" dirty="0">
                <a:latin typeface="Verdana" pitchFamily="34" charset="0"/>
                <a:ea typeface="Verdana" pitchFamily="34" charset="0"/>
                <a:cs typeface="Verdana" pitchFamily="34" charset="0"/>
              </a:rPr>
              <a:t>118</a:t>
            </a:r>
            <a:r>
              <a:rPr lang="en-US" sz="1400" dirty="0">
                <a:latin typeface="Verdana" pitchFamily="34" charset="0"/>
                <a:ea typeface="Verdana" pitchFamily="34" charset="0"/>
                <a:cs typeface="Verdana" pitchFamily="34" charset="0"/>
              </a:rPr>
              <a:t>, doi:10.1029/2012JB009937</a:t>
            </a:r>
            <a:r>
              <a:rPr lang="en-US" sz="1400" dirty="0" smtClean="0">
                <a:latin typeface="Verdana" pitchFamily="34" charset="0"/>
                <a:ea typeface="Verdana" pitchFamily="34" charset="0"/>
                <a:cs typeface="Verdana" pitchFamily="34" charset="0"/>
              </a:rPr>
              <a:t>.</a:t>
            </a:r>
          </a:p>
          <a:p>
            <a:pPr>
              <a:spcBef>
                <a:spcPct val="10000"/>
              </a:spcBef>
              <a:buClr>
                <a:schemeClr val="accent2"/>
              </a:buClr>
            </a:pPr>
            <a:r>
              <a:rPr lang="en-US" sz="1400" dirty="0">
                <a:latin typeface="Verdana" pitchFamily="34" charset="0"/>
                <a:ea typeface="Verdana" pitchFamily="34" charset="0"/>
                <a:cs typeface="Verdana" pitchFamily="34" charset="0"/>
              </a:rPr>
              <a:t>Geng, J., Y. Bock, D. Melgar, B. W. Crowell, and J. S. Haase (2013), A new seismogeodetic approach applied to GPS and accelerometer observations of the 2012 Brawley seismic swarm: Implications for earthquake early warning, </a:t>
            </a:r>
            <a:r>
              <a:rPr lang="en-US" sz="1400" i="1" dirty="0">
                <a:latin typeface="Verdana" pitchFamily="34" charset="0"/>
                <a:ea typeface="Verdana" pitchFamily="34" charset="0"/>
                <a:cs typeface="Verdana" pitchFamily="34" charset="0"/>
              </a:rPr>
              <a:t>Geochem. Geophys. Geosyst</a:t>
            </a:r>
            <a:r>
              <a:rPr lang="en-US" sz="1400" dirty="0">
                <a:latin typeface="Verdana" pitchFamily="34" charset="0"/>
                <a:ea typeface="Verdana" pitchFamily="34" charset="0"/>
                <a:cs typeface="Verdana" pitchFamily="34" charset="0"/>
              </a:rPr>
              <a:t>., </a:t>
            </a:r>
            <a:r>
              <a:rPr lang="en-US" sz="1400" i="1" dirty="0">
                <a:latin typeface="Verdana" pitchFamily="34" charset="0"/>
                <a:ea typeface="Verdana" pitchFamily="34" charset="0"/>
                <a:cs typeface="Verdana" pitchFamily="34" charset="0"/>
              </a:rPr>
              <a:t>14</a:t>
            </a:r>
            <a:r>
              <a:rPr lang="en-US" sz="1400" dirty="0">
                <a:latin typeface="Verdana" pitchFamily="34" charset="0"/>
                <a:ea typeface="Verdana" pitchFamily="34" charset="0"/>
                <a:cs typeface="Verdana" pitchFamily="34" charset="0"/>
              </a:rPr>
              <a:t>, doi:10.1002/ggge.20144</a:t>
            </a:r>
            <a:r>
              <a:rPr lang="en-US" sz="1400" dirty="0" smtClean="0">
                <a:latin typeface="Verdana" pitchFamily="34" charset="0"/>
                <a:ea typeface="Verdana" pitchFamily="34" charset="0"/>
                <a:cs typeface="Verdana" pitchFamily="34" charset="0"/>
              </a:rPr>
              <a:t>.</a:t>
            </a:r>
          </a:p>
          <a:p>
            <a:pPr>
              <a:spcBef>
                <a:spcPct val="10000"/>
              </a:spcBef>
              <a:buClr>
                <a:schemeClr val="accent2"/>
              </a:buClr>
            </a:pPr>
            <a:r>
              <a:rPr lang="en-US" sz="1400" dirty="0">
                <a:latin typeface="Verdana" pitchFamily="34" charset="0"/>
                <a:ea typeface="Verdana" pitchFamily="34" charset="0"/>
                <a:cs typeface="Verdana" pitchFamily="34" charset="0"/>
              </a:rPr>
              <a:t>Granat, R., J. Parker, S. Kedar, D. Dong, B. Tang and Y. Bock (2013), Statistical Approaches to Detecting Transient Signals in GPS: Results from the 2009- 2011Transient Detection Exercise, </a:t>
            </a:r>
            <a:r>
              <a:rPr lang="en-US" sz="1400" i="1" dirty="0">
                <a:latin typeface="Verdana" pitchFamily="34" charset="0"/>
                <a:ea typeface="Verdana" pitchFamily="34" charset="0"/>
                <a:cs typeface="Verdana" pitchFamily="34" charset="0"/>
              </a:rPr>
              <a:t>Seismo. Res. Lett</a:t>
            </a:r>
            <a:r>
              <a:rPr lang="en-US" sz="1400" dirty="0">
                <a:latin typeface="Verdana" pitchFamily="34" charset="0"/>
                <a:ea typeface="Verdana" pitchFamily="34" charset="0"/>
                <a:cs typeface="Verdana" pitchFamily="34" charset="0"/>
              </a:rPr>
              <a:t>., </a:t>
            </a:r>
            <a:r>
              <a:rPr lang="en-US" sz="1400" i="1" dirty="0">
                <a:latin typeface="Verdana" pitchFamily="34" charset="0"/>
                <a:ea typeface="Verdana" pitchFamily="34" charset="0"/>
                <a:cs typeface="Verdana" pitchFamily="34" charset="0"/>
              </a:rPr>
              <a:t>84</a:t>
            </a:r>
            <a:r>
              <a:rPr lang="en-US" sz="1400" dirty="0">
                <a:latin typeface="Verdana" pitchFamily="34" charset="0"/>
                <a:ea typeface="Verdana" pitchFamily="34" charset="0"/>
                <a:cs typeface="Verdana" pitchFamily="34" charset="0"/>
              </a:rPr>
              <a:t>, 444-454. doi:10.1785/022013003</a:t>
            </a:r>
            <a:r>
              <a:rPr lang="en-US" sz="1400" dirty="0" smtClean="0">
                <a:latin typeface="Verdana" pitchFamily="34" charset="0"/>
                <a:ea typeface="Verdana" pitchFamily="34" charset="0"/>
                <a:cs typeface="Verdana" pitchFamily="34" charset="0"/>
              </a:rPr>
              <a:t>.</a:t>
            </a:r>
          </a:p>
          <a:p>
            <a:pPr>
              <a:spcBef>
                <a:spcPct val="10000"/>
              </a:spcBef>
              <a:buClr>
                <a:schemeClr val="accent2"/>
              </a:buClr>
            </a:pPr>
            <a:r>
              <a:rPr lang="en-US" sz="1400" dirty="0">
                <a:latin typeface="Verdana" pitchFamily="34" charset="0"/>
                <a:ea typeface="Verdana" pitchFamily="34" charset="0"/>
                <a:cs typeface="Verdana" pitchFamily="34" charset="0"/>
              </a:rPr>
              <a:t>Melgar, D., B. W. Crowell, Y. Bock, and J. S. Haase (2013), Rapid modeling of the 2011 Mw 9.0 Tohoku-oki earthquake with seismogeodesy, </a:t>
            </a:r>
            <a:r>
              <a:rPr lang="en-US" sz="1400" i="1" dirty="0">
                <a:latin typeface="Verdana" pitchFamily="34" charset="0"/>
                <a:ea typeface="Verdana" pitchFamily="34" charset="0"/>
                <a:cs typeface="Verdana" pitchFamily="34" charset="0"/>
              </a:rPr>
              <a:t>Geophys. Res. Lett</a:t>
            </a:r>
            <a:r>
              <a:rPr lang="en-US" sz="1400" dirty="0">
                <a:latin typeface="Verdana" pitchFamily="34" charset="0"/>
                <a:ea typeface="Verdana" pitchFamily="34" charset="0"/>
                <a:cs typeface="Verdana" pitchFamily="34" charset="0"/>
              </a:rPr>
              <a:t>., </a:t>
            </a:r>
            <a:r>
              <a:rPr lang="en-US" sz="1400" i="1" dirty="0">
                <a:latin typeface="Verdana" pitchFamily="34" charset="0"/>
                <a:ea typeface="Verdana" pitchFamily="34" charset="0"/>
                <a:cs typeface="Verdana" pitchFamily="34" charset="0"/>
              </a:rPr>
              <a:t>40</a:t>
            </a:r>
            <a:r>
              <a:rPr lang="en-US" sz="1400" dirty="0">
                <a:latin typeface="Verdana" pitchFamily="34" charset="0"/>
                <a:ea typeface="Verdana" pitchFamily="34" charset="0"/>
                <a:cs typeface="Verdana" pitchFamily="34" charset="0"/>
              </a:rPr>
              <a:t>, 1-6, doi:10.1002/grl.50590</a:t>
            </a:r>
            <a:r>
              <a:rPr lang="en-US" sz="1400" dirty="0" smtClean="0">
                <a:latin typeface="Verdana" pitchFamily="34" charset="0"/>
                <a:ea typeface="Verdana" pitchFamily="34" charset="0"/>
                <a:cs typeface="Verdana" pitchFamily="34" charset="0"/>
              </a:rPr>
              <a:t>.</a:t>
            </a:r>
          </a:p>
          <a:p>
            <a:pPr>
              <a:spcBef>
                <a:spcPct val="10000"/>
              </a:spcBef>
              <a:buClr>
                <a:schemeClr val="accent2"/>
              </a:buClr>
            </a:pPr>
            <a:r>
              <a:rPr lang="en-US" sz="1400" dirty="0">
                <a:latin typeface="Verdana" pitchFamily="34" charset="0"/>
                <a:ea typeface="Verdana" pitchFamily="34" charset="0"/>
                <a:cs typeface="Verdana" pitchFamily="34" charset="0"/>
              </a:rPr>
              <a:t>Geng, J., D. Melgar, Y. Bock, E. Pantoli, and J. Restrepo (2013), Recovering coseismic point ground tilts from collocated high-rate GPS and accelerometers, </a:t>
            </a:r>
            <a:r>
              <a:rPr lang="en-US" sz="1400" i="1" dirty="0">
                <a:latin typeface="Verdana" pitchFamily="34" charset="0"/>
                <a:ea typeface="Verdana" pitchFamily="34" charset="0"/>
                <a:cs typeface="Verdana" pitchFamily="34" charset="0"/>
              </a:rPr>
              <a:t>Geophys. Res. Lett</a:t>
            </a:r>
            <a:r>
              <a:rPr lang="en-US" sz="1400" dirty="0">
                <a:latin typeface="Verdana" pitchFamily="34" charset="0"/>
                <a:ea typeface="Verdana" pitchFamily="34" charset="0"/>
                <a:cs typeface="Verdana" pitchFamily="34" charset="0"/>
              </a:rPr>
              <a:t>., 40, doi:10.1002/grl.51001</a:t>
            </a:r>
            <a:r>
              <a:rPr lang="en-US" sz="1400" dirty="0" smtClean="0">
                <a:latin typeface="Verdana" pitchFamily="34" charset="0"/>
                <a:ea typeface="Verdana" pitchFamily="34" charset="0"/>
                <a:cs typeface="Verdana" pitchFamily="34" charset="0"/>
              </a:rPr>
              <a:t>.</a:t>
            </a:r>
          </a:p>
          <a:p>
            <a:pPr>
              <a:spcBef>
                <a:spcPct val="10000"/>
              </a:spcBef>
              <a:buClr>
                <a:schemeClr val="accent2"/>
              </a:buClr>
            </a:pPr>
            <a:r>
              <a:rPr lang="en-US" sz="1400" dirty="0">
                <a:latin typeface="Verdana" pitchFamily="34" charset="0"/>
                <a:ea typeface="Verdana" pitchFamily="34" charset="0"/>
                <a:cs typeface="Verdana" pitchFamily="34" charset="0"/>
              </a:rPr>
              <a:t>Melgar, D. and Y. Bock (2013), Near-Field Tsunami Models with Rapid Earthquake Source Inversions from Land and Ocean Based Observations: The Potential for Forecast and Warning, </a:t>
            </a:r>
            <a:r>
              <a:rPr lang="en-US" sz="1400" i="1" dirty="0">
                <a:latin typeface="Verdana" pitchFamily="34" charset="0"/>
                <a:ea typeface="Verdana" pitchFamily="34" charset="0"/>
                <a:cs typeface="Verdana" pitchFamily="34" charset="0"/>
              </a:rPr>
              <a:t>J. Geophys. Res</a:t>
            </a:r>
            <a:r>
              <a:rPr lang="en-US" sz="1400" dirty="0">
                <a:latin typeface="Verdana" pitchFamily="34" charset="0"/>
                <a:ea typeface="Verdana" pitchFamily="34" charset="0"/>
                <a:cs typeface="Verdana" pitchFamily="34" charset="0"/>
              </a:rPr>
              <a:t>., </a:t>
            </a:r>
            <a:r>
              <a:rPr lang="en-US" sz="1400" i="1" dirty="0">
                <a:latin typeface="Verdana" pitchFamily="34" charset="0"/>
                <a:ea typeface="Verdana" pitchFamily="34" charset="0"/>
                <a:cs typeface="Verdana" pitchFamily="34" charset="0"/>
              </a:rPr>
              <a:t>118</a:t>
            </a:r>
            <a:r>
              <a:rPr lang="en-US" sz="1400" dirty="0">
                <a:latin typeface="Verdana" pitchFamily="34" charset="0"/>
                <a:ea typeface="Verdana" pitchFamily="34" charset="0"/>
                <a:cs typeface="Verdana" pitchFamily="34" charset="0"/>
              </a:rPr>
              <a:t>, doi:10.1102/2013JB010506.</a:t>
            </a:r>
            <a:endParaRPr lang="en-US" sz="1400" dirty="0" smtClean="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1143000" y="127000"/>
            <a:ext cx="6858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smtClean="0"/>
              <a:t>Abstracts and Presentations</a:t>
            </a:r>
          </a:p>
        </p:txBody>
      </p:sp>
      <p:sp>
        <p:nvSpPr>
          <p:cNvPr id="43011" name="Content Placeholder 2"/>
          <p:cNvSpPr>
            <a:spLocks noGrp="1"/>
          </p:cNvSpPr>
          <p:nvPr>
            <p:ph idx="1"/>
          </p:nvPr>
        </p:nvSpPr>
        <p:spPr>
          <a:xfrm>
            <a:off x="272955" y="1060736"/>
            <a:ext cx="8584442" cy="5029200"/>
          </a:xfrm>
        </p:spPr>
        <p:txBody>
          <a:bodyPr/>
          <a:lstStyle/>
          <a:p>
            <a:pPr>
              <a:spcBef>
                <a:spcPct val="0"/>
              </a:spcBef>
              <a:buClr>
                <a:schemeClr val="accent2"/>
              </a:buClr>
            </a:pPr>
            <a:r>
              <a:rPr lang="en-US" sz="1200" dirty="0" smtClean="0">
                <a:latin typeface="Verdana" pitchFamily="34" charset="0"/>
                <a:ea typeface="Verdana" pitchFamily="34" charset="0"/>
                <a:cs typeface="Verdana" pitchFamily="34" charset="0"/>
              </a:rPr>
              <a:t>Melgar</a:t>
            </a:r>
            <a:r>
              <a:rPr lang="en-US" sz="1200" dirty="0">
                <a:latin typeface="Verdana" pitchFamily="34" charset="0"/>
                <a:ea typeface="Verdana" pitchFamily="34" charset="0"/>
                <a:cs typeface="Verdana" pitchFamily="34" charset="0"/>
              </a:rPr>
              <a:t>, </a:t>
            </a:r>
            <a:r>
              <a:rPr lang="en-US" sz="1200" dirty="0" smtClean="0">
                <a:latin typeface="Verdana" pitchFamily="34" charset="0"/>
                <a:ea typeface="Verdana" pitchFamily="34" charset="0"/>
                <a:cs typeface="Verdana" pitchFamily="34" charset="0"/>
              </a:rPr>
              <a:t>D., Y</a:t>
            </a:r>
            <a:r>
              <a:rPr lang="en-US" sz="1200" dirty="0">
                <a:latin typeface="Verdana" pitchFamily="34" charset="0"/>
                <a:ea typeface="Verdana" pitchFamily="34" charset="0"/>
                <a:cs typeface="Verdana" pitchFamily="34" charset="0"/>
              </a:rPr>
              <a:t>. Bock, B.W. Crowell, J. </a:t>
            </a:r>
            <a:r>
              <a:rPr lang="en-US" sz="1200" dirty="0" smtClean="0">
                <a:latin typeface="Verdana" pitchFamily="34" charset="0"/>
                <a:ea typeface="Verdana" pitchFamily="34" charset="0"/>
                <a:cs typeface="Verdana" pitchFamily="34" charset="0"/>
              </a:rPr>
              <a:t>Geng (2012), Mitigation of Earthquake Hazards with a Seismogeodetic Model as Demonstrated for the 2011 Mw 9.0 Tohoku-oki Earthquake, 9</a:t>
            </a:r>
            <a:r>
              <a:rPr lang="en-US" sz="1200" baseline="30000" dirty="0" smtClean="0">
                <a:latin typeface="Verdana" pitchFamily="34" charset="0"/>
                <a:ea typeface="Verdana" pitchFamily="34" charset="0"/>
                <a:cs typeface="Verdana" pitchFamily="34" charset="0"/>
              </a:rPr>
              <a:t>th</a:t>
            </a:r>
            <a:r>
              <a:rPr lang="en-US" sz="1200" dirty="0" smtClean="0">
                <a:latin typeface="Verdana" pitchFamily="34" charset="0"/>
                <a:ea typeface="Verdana" pitchFamily="34" charset="0"/>
                <a:cs typeface="Verdana" pitchFamily="34" charset="0"/>
              </a:rPr>
              <a:t> UJNR Panel on Earthquake Research, Denver, CO, October 9-12.</a:t>
            </a:r>
          </a:p>
          <a:p>
            <a:pPr>
              <a:buClr>
                <a:schemeClr val="accent2"/>
              </a:buClr>
            </a:pPr>
            <a:r>
              <a:rPr lang="en-US" sz="1200" dirty="0" smtClean="0">
                <a:latin typeface="Verdana" pitchFamily="34" charset="0"/>
                <a:ea typeface="Verdana" pitchFamily="34" charset="0"/>
                <a:cs typeface="Verdana" pitchFamily="34" charset="0"/>
              </a:rPr>
              <a:t>Moore, A., </a:t>
            </a:r>
            <a:r>
              <a:rPr lang="en-US" sz="1200" dirty="0">
                <a:latin typeface="Verdana" pitchFamily="34" charset="0"/>
                <a:ea typeface="Verdana" pitchFamily="34" charset="0"/>
                <a:cs typeface="Verdana" pitchFamily="34" charset="0"/>
              </a:rPr>
              <a:t>et </a:t>
            </a:r>
            <a:r>
              <a:rPr lang="en-US" sz="1200" dirty="0" smtClean="0">
                <a:latin typeface="Verdana" pitchFamily="34" charset="0"/>
                <a:ea typeface="Verdana" pitchFamily="34" charset="0"/>
                <a:cs typeface="Verdana" pitchFamily="34" charset="0"/>
              </a:rPr>
              <a:t>al. (2012), Densification </a:t>
            </a:r>
            <a:r>
              <a:rPr lang="en-US" sz="1200" dirty="0">
                <a:latin typeface="Verdana" pitchFamily="34" charset="0"/>
                <a:ea typeface="Verdana" pitchFamily="34" charset="0"/>
                <a:cs typeface="Verdana" pitchFamily="34" charset="0"/>
              </a:rPr>
              <a:t>and Autonomization of Geodetic GPS Stations in Southern California Capable of Producing Tropospheric Delay and Precipitable Water Vapor Measurements, 2</a:t>
            </a:r>
            <a:r>
              <a:rPr lang="en-US" sz="1200" baseline="30000" dirty="0">
                <a:latin typeface="Verdana" pitchFamily="34" charset="0"/>
                <a:ea typeface="Verdana" pitchFamily="34" charset="0"/>
                <a:cs typeface="Verdana" pitchFamily="34" charset="0"/>
              </a:rPr>
              <a:t>nd</a:t>
            </a:r>
            <a:r>
              <a:rPr lang="en-US" sz="1200" dirty="0">
                <a:latin typeface="Verdana" pitchFamily="34" charset="0"/>
                <a:ea typeface="Verdana" pitchFamily="34" charset="0"/>
                <a:cs typeface="Verdana" pitchFamily="34" charset="0"/>
              </a:rPr>
              <a:t> LAPS User Workshop, Denver, CO, 23-25 </a:t>
            </a:r>
            <a:r>
              <a:rPr lang="en-US" sz="1200" dirty="0" smtClean="0">
                <a:latin typeface="Verdana" pitchFamily="34" charset="0"/>
                <a:ea typeface="Verdana" pitchFamily="34" charset="0"/>
                <a:cs typeface="Verdana" pitchFamily="34" charset="0"/>
              </a:rPr>
              <a:t>October. </a:t>
            </a:r>
            <a:endParaRPr lang="es-ES" sz="1200" dirty="0">
              <a:latin typeface="Verdana" pitchFamily="34" charset="0"/>
              <a:ea typeface="Verdana" pitchFamily="34" charset="0"/>
              <a:cs typeface="Verdana" pitchFamily="34" charset="0"/>
            </a:endParaRPr>
          </a:p>
          <a:p>
            <a:pPr>
              <a:buClr>
                <a:schemeClr val="accent2"/>
              </a:buClr>
            </a:pPr>
            <a:r>
              <a:rPr lang="en-US" sz="1200" dirty="0" smtClean="0">
                <a:latin typeface="Verdana" pitchFamily="34" charset="0"/>
                <a:ea typeface="Verdana" pitchFamily="34" charset="0"/>
                <a:cs typeface="Verdana" pitchFamily="34" charset="0"/>
              </a:rPr>
              <a:t>Melgar, D., Y. Bock, B.W. Crowell, J. Geng, </a:t>
            </a:r>
            <a:r>
              <a:rPr lang="en-US" sz="1200" dirty="0" smtClean="0">
                <a:effectLst>
                  <a:reflection stA="0" endPos="0" dir="5400000" sy="-100000" algn="bl" rotWithShape="0"/>
                </a:effectLst>
                <a:latin typeface="Verdana" pitchFamily="34" charset="0"/>
                <a:ea typeface="Verdana" pitchFamily="34" charset="0"/>
                <a:cs typeface="Verdana" pitchFamily="34" charset="0"/>
              </a:rPr>
              <a:t>Novel </a:t>
            </a:r>
            <a:r>
              <a:rPr lang="en-US" sz="1200" dirty="0">
                <a:effectLst>
                  <a:reflection stA="0" endPos="0" dir="5400000" sy="-100000" algn="bl" rotWithShape="0"/>
                </a:effectLst>
                <a:latin typeface="Verdana" pitchFamily="34" charset="0"/>
                <a:ea typeface="Verdana" pitchFamily="34" charset="0"/>
                <a:cs typeface="Verdana" pitchFamily="34" charset="0"/>
              </a:rPr>
              <a:t>methods in GPS data processing: Merging co-located high frequency GPS, accelerometer, </a:t>
            </a:r>
            <a:r>
              <a:rPr lang="en-US" sz="1200" dirty="0" smtClean="0">
                <a:effectLst>
                  <a:reflection stA="0" endPos="0" dir="5400000" sy="-100000" algn="bl" rotWithShape="0"/>
                </a:effectLst>
                <a:latin typeface="Verdana" pitchFamily="34" charset="0"/>
                <a:ea typeface="Verdana" pitchFamily="34" charset="0"/>
                <a:cs typeface="Verdana" pitchFamily="34" charset="0"/>
              </a:rPr>
              <a:t>and meteorological </a:t>
            </a:r>
            <a:r>
              <a:rPr lang="en-US" sz="1200" dirty="0">
                <a:effectLst>
                  <a:reflection stA="0" endPos="0" dir="5400000" sy="-100000" algn="bl" rotWithShape="0"/>
                </a:effectLst>
                <a:latin typeface="Verdana" pitchFamily="34" charset="0"/>
                <a:ea typeface="Verdana" pitchFamily="34" charset="0"/>
                <a:cs typeface="Verdana" pitchFamily="34" charset="0"/>
              </a:rPr>
              <a:t>data at GPS </a:t>
            </a:r>
            <a:r>
              <a:rPr lang="en-US" sz="1200" dirty="0" smtClean="0">
                <a:effectLst>
                  <a:reflection stA="0" endPos="0" dir="5400000" sy="-100000" algn="bl" rotWithShape="0"/>
                </a:effectLst>
                <a:latin typeface="Verdana" pitchFamily="34" charset="0"/>
                <a:ea typeface="Verdana" pitchFamily="34" charset="0"/>
                <a:cs typeface="Verdana" pitchFamily="34" charset="0"/>
              </a:rPr>
              <a:t>stations, </a:t>
            </a:r>
            <a:r>
              <a:rPr lang="en-US" sz="1200" dirty="0" smtClean="0">
                <a:latin typeface="Verdana" pitchFamily="34" charset="0"/>
                <a:ea typeface="Verdana" pitchFamily="34" charset="0"/>
                <a:cs typeface="Verdana" pitchFamily="34" charset="0"/>
              </a:rPr>
              <a:t>3</a:t>
            </a:r>
            <a:r>
              <a:rPr lang="en-US" sz="1200" baseline="30000" dirty="0" smtClean="0">
                <a:latin typeface="Verdana" pitchFamily="34" charset="0"/>
                <a:ea typeface="Verdana" pitchFamily="34" charset="0"/>
                <a:cs typeface="Verdana" pitchFamily="34" charset="0"/>
              </a:rPr>
              <a:t>rd</a:t>
            </a:r>
            <a:r>
              <a:rPr lang="en-US" sz="1200" dirty="0" smtClean="0">
                <a:latin typeface="Verdana" pitchFamily="34" charset="0"/>
                <a:ea typeface="Verdana" pitchFamily="34" charset="0"/>
                <a:cs typeface="Verdana" pitchFamily="34" charset="0"/>
              </a:rPr>
              <a:t> COCONet Workshop: Data and Research Workshop (Project Operations Meeting), </a:t>
            </a:r>
            <a:r>
              <a:rPr lang="es-ES" sz="1200" dirty="0" smtClean="0">
                <a:latin typeface="Verdana" pitchFamily="34" charset="0"/>
                <a:ea typeface="Verdana" pitchFamily="34" charset="0"/>
                <a:cs typeface="Verdana" pitchFamily="34" charset="0"/>
              </a:rPr>
              <a:t>October 24-26, 2012, Tulum, México.</a:t>
            </a:r>
          </a:p>
          <a:p>
            <a:pPr>
              <a:buClr>
                <a:schemeClr val="accent2"/>
              </a:buClr>
            </a:pPr>
            <a:r>
              <a:rPr lang="es-ES" sz="1200" dirty="0" smtClean="0">
                <a:latin typeface="Verdana" pitchFamily="34" charset="0"/>
                <a:ea typeface="Verdana" pitchFamily="34" charset="0"/>
                <a:cs typeface="Verdana" pitchFamily="34" charset="0"/>
              </a:rPr>
              <a:t>Crowell, B. W. (2012), </a:t>
            </a:r>
            <a:r>
              <a:rPr lang="en-US" sz="1200" dirty="0" smtClean="0">
                <a:latin typeface="Verdana" pitchFamily="34" charset="0"/>
              </a:rPr>
              <a:t>Improved </a:t>
            </a:r>
            <a:r>
              <a:rPr lang="en-US" sz="1200" dirty="0">
                <a:latin typeface="Verdana" pitchFamily="34" charset="0"/>
              </a:rPr>
              <a:t>Mitigation of Earthquake Hazards with </a:t>
            </a:r>
            <a:r>
              <a:rPr lang="en-US" sz="1200" dirty="0" smtClean="0">
                <a:latin typeface="Verdana" pitchFamily="34" charset="0"/>
              </a:rPr>
              <a:t>Seismogeodesy, </a:t>
            </a:r>
            <a:r>
              <a:rPr lang="en-US" sz="1200" dirty="0">
                <a:latin typeface="Verdana" pitchFamily="34" charset="0"/>
              </a:rPr>
              <a:t>Stanford Departmental </a:t>
            </a:r>
            <a:r>
              <a:rPr lang="en-US" sz="1200" dirty="0" smtClean="0">
                <a:latin typeface="Verdana" pitchFamily="34" charset="0"/>
              </a:rPr>
              <a:t>Seminar, Nov. 15.</a:t>
            </a:r>
          </a:p>
          <a:p>
            <a:pPr>
              <a:buClr>
                <a:schemeClr val="accent2"/>
              </a:buClr>
            </a:pPr>
            <a:r>
              <a:rPr lang="es-ES" sz="1200" dirty="0">
                <a:latin typeface="Verdana" pitchFamily="34" charset="0"/>
                <a:ea typeface="Verdana" pitchFamily="34" charset="0"/>
                <a:cs typeface="Verdana" pitchFamily="34" charset="0"/>
              </a:rPr>
              <a:t>Geng, J., Y. Bock, P. Fang, J. S. </a:t>
            </a:r>
            <a:r>
              <a:rPr lang="es-ES" sz="1200" dirty="0" smtClean="0">
                <a:latin typeface="Verdana" pitchFamily="34" charset="0"/>
                <a:ea typeface="Verdana" pitchFamily="34" charset="0"/>
                <a:cs typeface="Verdana" pitchFamily="34" charset="0"/>
              </a:rPr>
              <a:t>Haase </a:t>
            </a:r>
            <a:r>
              <a:rPr lang="es-ES" sz="1200" dirty="0">
                <a:latin typeface="Verdana" pitchFamily="34" charset="0"/>
                <a:ea typeface="Verdana" pitchFamily="34" charset="0"/>
                <a:cs typeface="Verdana" pitchFamily="34" charset="0"/>
              </a:rPr>
              <a:t>(2012), Ambiguity-fixed GPS precise point positioning </a:t>
            </a:r>
            <a:r>
              <a:rPr lang="es-ES" sz="1200" dirty="0" smtClean="0">
                <a:latin typeface="Verdana" pitchFamily="34" charset="0"/>
                <a:ea typeface="Verdana" pitchFamily="34" charset="0"/>
                <a:cs typeface="Verdana" pitchFamily="34" charset="0"/>
              </a:rPr>
              <a:t>for</a:t>
            </a:r>
            <a:r>
              <a:rPr lang="es-ES" sz="1200" dirty="0">
                <a:latin typeface="Verdana" pitchFamily="34" charset="0"/>
                <a:ea typeface="Verdana" pitchFamily="34" charset="0"/>
                <a:cs typeface="Verdana" pitchFamily="34" charset="0"/>
              </a:rPr>
              <a:t> </a:t>
            </a:r>
            <a:r>
              <a:rPr lang="es-ES" sz="1200" dirty="0" smtClean="0">
                <a:latin typeface="Verdana" pitchFamily="34" charset="0"/>
                <a:ea typeface="Verdana" pitchFamily="34" charset="0"/>
                <a:cs typeface="Verdana" pitchFamily="34" charset="0"/>
              </a:rPr>
              <a:t>earthquake </a:t>
            </a:r>
            <a:r>
              <a:rPr lang="es-ES" sz="1200" dirty="0">
                <a:latin typeface="Verdana" pitchFamily="34" charset="0"/>
                <a:ea typeface="Verdana" pitchFamily="34" charset="0"/>
                <a:cs typeface="Verdana" pitchFamily="34" charset="0"/>
              </a:rPr>
              <a:t>and tsunami early warning in Western North America, Abstract G13C-08 presented at 2012 Fall Meeting, AGU, San Francisco, Calif., 3-7 Dec.</a:t>
            </a:r>
          </a:p>
          <a:p>
            <a:pPr>
              <a:buClr>
                <a:schemeClr val="accent2"/>
              </a:buClr>
            </a:pPr>
            <a:r>
              <a:rPr lang="es-ES" sz="1200" dirty="0">
                <a:latin typeface="Verdana" pitchFamily="34" charset="0"/>
                <a:ea typeface="Verdana" pitchFamily="34" charset="0"/>
                <a:cs typeface="Verdana" pitchFamily="34" charset="0"/>
              </a:rPr>
              <a:t>Bock, Y., R. W. Clayton, P. Fang, J. Geng, S. I. Gutman, S. Kedar, J. L. Laber, A. W. Moore, S. E. Owen, I. Small, M. B. Squibb, F. Webb, E. Yu (2012), Next-Generation Real-Time Geodetic Station Sensor </a:t>
            </a:r>
            <a:r>
              <a:rPr lang="es-ES" sz="1200" dirty="0" smtClean="0">
                <a:latin typeface="Verdana" pitchFamily="34" charset="0"/>
                <a:ea typeface="Verdana" pitchFamily="34" charset="0"/>
                <a:cs typeface="Verdana" pitchFamily="34" charset="0"/>
              </a:rPr>
              <a:t>Web for </a:t>
            </a:r>
            <a:r>
              <a:rPr lang="es-ES" sz="1200" dirty="0">
                <a:latin typeface="Verdana" pitchFamily="34" charset="0"/>
                <a:ea typeface="Verdana" pitchFamily="34" charset="0"/>
                <a:cs typeface="Verdana" pitchFamily="34" charset="0"/>
              </a:rPr>
              <a:t>Natural Hazards Research and Application, Abstract IN31C-1505 presented at 2012 Fall Meeting, AGU, San Francisco, Calif., 3-7 Dec.</a:t>
            </a:r>
          </a:p>
          <a:p>
            <a:pPr>
              <a:buClr>
                <a:schemeClr val="accent2"/>
              </a:buClr>
            </a:pPr>
            <a:r>
              <a:rPr lang="en-US" sz="1200" dirty="0">
                <a:latin typeface="Verdana" pitchFamily="34" charset="0"/>
                <a:ea typeface="Verdana" pitchFamily="34" charset="0"/>
                <a:cs typeface="Verdana" pitchFamily="34" charset="0"/>
              </a:rPr>
              <a:t>Moore, A. W., Y. Bock, J. Geng, S. I. Gutman, J. L. Laber, T. Morris, D. G. Offield, I. Small, M. B. Squibb (2012), Development of a System to Generate Near Real Time Tropospheric Delay and Precipitable Water Vapor in situ at Geodetic GPS Stations, to Improve Forecasting of Severe Weather Events, Abstract IN33C-1539 presented at 2012 Fall Meeting, AGU, San Francisco, Calif., 3-7 Dec</a:t>
            </a:r>
            <a:r>
              <a:rPr lang="en-US" sz="1200" dirty="0" smtClean="0">
                <a:latin typeface="Verdana" pitchFamily="34" charset="0"/>
                <a:ea typeface="Verdana" pitchFamily="34" charset="0"/>
                <a:cs typeface="Verdana" pitchFamily="34" charset="0"/>
              </a:rPr>
              <a:t>.</a:t>
            </a:r>
          </a:p>
          <a:p>
            <a:pPr>
              <a:buClr>
                <a:schemeClr val="accent2"/>
              </a:buClr>
            </a:pPr>
            <a:r>
              <a:rPr lang="en-US" sz="1200" dirty="0">
                <a:latin typeface="Verdana" pitchFamily="34" charset="0"/>
              </a:rPr>
              <a:t>Melgar, D., B. W. Crowell, Y. Bock (2012), Rapid Source Characterization of the 2011 Tohoku-oki Earthquake with Real-Time GPS and Strong Motion Data: Implications for Tsunami Warning, Abstract S53B-2492 presented at 2012 Fall Meeting, AGU, San Francisco, Calif., 3-7 Dec.</a:t>
            </a:r>
          </a:p>
          <a:p>
            <a:pPr>
              <a:buClr>
                <a:schemeClr val="accent2"/>
              </a:buClr>
            </a:pPr>
            <a:endParaRPr lang="en-US" sz="1200" dirty="0" smtClean="0">
              <a:latin typeface="Verdana" pitchFamily="34" charset="0"/>
            </a:endParaRPr>
          </a:p>
          <a:p>
            <a:pPr>
              <a:buClr>
                <a:schemeClr val="accent2"/>
              </a:buClr>
            </a:pPr>
            <a:endParaRPr lang="es-ES" sz="1200" dirty="0" smtClean="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1143000" y="139700"/>
            <a:ext cx="6858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smtClean="0"/>
              <a:t>Abstracts and Presentations (Cont.)</a:t>
            </a:r>
          </a:p>
        </p:txBody>
      </p:sp>
      <p:sp>
        <p:nvSpPr>
          <p:cNvPr id="43011" name="Content Placeholder 2"/>
          <p:cNvSpPr>
            <a:spLocks noGrp="1"/>
          </p:cNvSpPr>
          <p:nvPr>
            <p:ph idx="1"/>
          </p:nvPr>
        </p:nvSpPr>
        <p:spPr>
          <a:xfrm>
            <a:off x="250376" y="1047088"/>
            <a:ext cx="8713001" cy="5029200"/>
          </a:xfrm>
        </p:spPr>
        <p:txBody>
          <a:bodyPr/>
          <a:lstStyle/>
          <a:p>
            <a:pPr>
              <a:buClr>
                <a:schemeClr val="accent2"/>
              </a:buClr>
            </a:pPr>
            <a:r>
              <a:rPr lang="en-US" sz="1200" dirty="0" smtClean="0">
                <a:latin typeface="Verdana" pitchFamily="34" charset="0"/>
                <a:ea typeface="Verdana" pitchFamily="34" charset="0"/>
                <a:cs typeface="Verdana" pitchFamily="34" charset="0"/>
              </a:rPr>
              <a:t>Bock</a:t>
            </a:r>
            <a:r>
              <a:rPr lang="en-US" sz="1200" dirty="0">
                <a:latin typeface="Verdana" pitchFamily="34" charset="0"/>
                <a:ea typeface="Verdana" pitchFamily="34" charset="0"/>
                <a:cs typeface="Verdana" pitchFamily="34" charset="0"/>
              </a:rPr>
              <a:t>, Y. (2012), Earthquake &amp; Tsunami Early Warning and Structural Monitoring with Seismogeodesy, Society of American Military Engineers (SAME), San Diego, Dec. 12</a:t>
            </a:r>
            <a:r>
              <a:rPr lang="en-US" sz="1200" dirty="0" smtClean="0">
                <a:latin typeface="Verdana" pitchFamily="34" charset="0"/>
                <a:ea typeface="Verdana" pitchFamily="34" charset="0"/>
                <a:cs typeface="Verdana" pitchFamily="34" charset="0"/>
              </a:rPr>
              <a:t>.</a:t>
            </a:r>
            <a:endParaRPr lang="en-US" sz="1200" b="1" dirty="0" smtClean="0">
              <a:latin typeface="Verdana" pitchFamily="34" charset="0"/>
              <a:ea typeface="Verdana" pitchFamily="34" charset="0"/>
              <a:cs typeface="Verdana" pitchFamily="34" charset="0"/>
            </a:endParaRPr>
          </a:p>
          <a:p>
            <a:pPr>
              <a:buClr>
                <a:schemeClr val="accent2"/>
              </a:buClr>
            </a:pPr>
            <a:r>
              <a:rPr lang="en-US" sz="1200" dirty="0">
                <a:latin typeface="Verdana" pitchFamily="34" charset="0"/>
                <a:ea typeface="Verdana" pitchFamily="34" charset="0"/>
                <a:cs typeface="Verdana" pitchFamily="34" charset="0"/>
              </a:rPr>
              <a:t>Gutman, S., Y. Bock, P. Fang, A. Moore, and J. Mahoney (2013), Using ground-based GNSS observations to improve aviation turbulence monitoring and prediction, International Union of Radio Science (URSI) National Radio Science Meeting, Boulder, January 9-12</a:t>
            </a:r>
            <a:r>
              <a:rPr lang="en-US" sz="1200" dirty="0" smtClean="0">
                <a:latin typeface="Verdana" pitchFamily="34" charset="0"/>
                <a:ea typeface="Verdana" pitchFamily="34" charset="0"/>
                <a:cs typeface="Verdana" pitchFamily="34" charset="0"/>
              </a:rPr>
              <a:t>.</a:t>
            </a:r>
          </a:p>
          <a:p>
            <a:pPr>
              <a:buClr>
                <a:schemeClr val="accent2"/>
              </a:buClr>
            </a:pPr>
            <a:r>
              <a:rPr lang="es-ES" sz="1200" dirty="0">
                <a:latin typeface="Verdana" pitchFamily="34" charset="0"/>
                <a:ea typeface="Verdana" pitchFamily="34" charset="0"/>
                <a:cs typeface="Verdana" pitchFamily="34" charset="0"/>
              </a:rPr>
              <a:t>Bock, Y., J. Haase, D. G. Offield, D. Melgar , J. Restrepo (2013), Real-Time Structural Monitoring </a:t>
            </a:r>
            <a:r>
              <a:rPr lang="es-ES" sz="1200" dirty="0" smtClean="0">
                <a:latin typeface="Verdana" pitchFamily="34" charset="0"/>
                <a:ea typeface="Verdana" pitchFamily="34" charset="0"/>
                <a:cs typeface="Verdana" pitchFamily="34" charset="0"/>
              </a:rPr>
              <a:t>and Disaster </a:t>
            </a:r>
            <a:r>
              <a:rPr lang="es-ES" sz="1200" dirty="0">
                <a:latin typeface="Verdana" pitchFamily="34" charset="0"/>
                <a:ea typeface="Verdana" pitchFamily="34" charset="0"/>
                <a:cs typeface="Verdana" pitchFamily="34" charset="0"/>
              </a:rPr>
              <a:t>Mitigation using GPS/Seismic Technology, Triton Innovation Network (TriNet) Challenge, UCSD January 17. </a:t>
            </a:r>
            <a:endParaRPr lang="es-ES" sz="1200" dirty="0" smtClean="0">
              <a:latin typeface="Verdana" pitchFamily="34" charset="0"/>
              <a:ea typeface="Verdana" pitchFamily="34" charset="0"/>
              <a:cs typeface="Verdana" pitchFamily="34" charset="0"/>
            </a:endParaRPr>
          </a:p>
          <a:p>
            <a:pPr>
              <a:buClr>
                <a:schemeClr val="accent2"/>
              </a:buClr>
            </a:pPr>
            <a:r>
              <a:rPr lang="en-US" sz="1200" dirty="0">
                <a:latin typeface="Verdana" pitchFamily="34" charset="0"/>
                <a:ea typeface="Verdana" pitchFamily="34" charset="0"/>
                <a:cs typeface="Verdana" pitchFamily="34" charset="0"/>
              </a:rPr>
              <a:t>Bock, Y. (2013), Early Warning and Rapid Response for Mitigating Natural Hazards, E.W. Scripps Associates Science Event: Behind-the-Scenes at Scripps:  “Shaken, Not Stirred,” SIO, February 7</a:t>
            </a:r>
            <a:r>
              <a:rPr lang="en-US" sz="1200" dirty="0" smtClean="0">
                <a:latin typeface="Verdana" pitchFamily="34" charset="0"/>
                <a:ea typeface="Verdana" pitchFamily="34" charset="0"/>
                <a:cs typeface="Verdana" pitchFamily="34" charset="0"/>
              </a:rPr>
              <a:t>.</a:t>
            </a:r>
            <a:endParaRPr lang="es-ES" sz="1200" b="1" dirty="0" smtClean="0">
              <a:latin typeface="Verdana" pitchFamily="34" charset="0"/>
              <a:ea typeface="Verdana" pitchFamily="34" charset="0"/>
              <a:cs typeface="Verdana" pitchFamily="34" charset="0"/>
            </a:endParaRPr>
          </a:p>
          <a:p>
            <a:pPr>
              <a:buClr>
                <a:schemeClr val="accent2"/>
              </a:buClr>
            </a:pPr>
            <a:r>
              <a:rPr lang="es-ES" sz="1200" dirty="0" smtClean="0">
                <a:latin typeface="Verdana" pitchFamily="34" charset="0"/>
                <a:ea typeface="Verdana" pitchFamily="34" charset="0"/>
                <a:cs typeface="Verdana" pitchFamily="34" charset="0"/>
              </a:rPr>
              <a:t>Bock, Y. B, Crowell, D. Melgar, J. Haase, J. Geng, S. Kedar, A. Moore, R. Clayton, E. Yu, J. Restrepo, (2013), Prototype Earthquake, Atmospheric and Structural Early Warning System Using Seismogeodesy, Brown Bag Seminar, Seismological Laboratory, Caltech, March 18.</a:t>
            </a:r>
          </a:p>
          <a:p>
            <a:pPr>
              <a:buClr>
                <a:schemeClr val="accent2"/>
              </a:buClr>
            </a:pPr>
            <a:r>
              <a:rPr lang="en-US" sz="1200" dirty="0">
                <a:latin typeface="Verdana" pitchFamily="34" charset="0"/>
                <a:ea typeface="Verdana" pitchFamily="34" charset="0"/>
                <a:cs typeface="Verdana" pitchFamily="34" charset="0"/>
              </a:rPr>
              <a:t>Haase, J</a:t>
            </a:r>
            <a:r>
              <a:rPr lang="en-US" sz="1200" dirty="0" smtClean="0">
                <a:latin typeface="Verdana" pitchFamily="34" charset="0"/>
                <a:ea typeface="Verdana" pitchFamily="34" charset="0"/>
                <a:cs typeface="Verdana" pitchFamily="34" charset="0"/>
              </a:rPr>
              <a:t>. (2013), </a:t>
            </a:r>
            <a:r>
              <a:rPr lang="en-US" sz="1200" dirty="0">
                <a:latin typeface="Verdana" pitchFamily="34" charset="0"/>
                <a:ea typeface="Verdana" pitchFamily="34" charset="0"/>
                <a:cs typeface="Verdana" pitchFamily="34" charset="0"/>
              </a:rPr>
              <a:t>Using GPS Technology to Mitigate Natural Hazards, </a:t>
            </a:r>
            <a:r>
              <a:rPr lang="en-US" sz="1200" dirty="0" smtClean="0">
                <a:latin typeface="Verdana" pitchFamily="34" charset="0"/>
                <a:ea typeface="Verdana" pitchFamily="34" charset="0"/>
                <a:cs typeface="Verdana" pitchFamily="34" charset="0"/>
              </a:rPr>
              <a:t>Ningbo </a:t>
            </a:r>
            <a:r>
              <a:rPr lang="en-US" sz="1200" dirty="0">
                <a:latin typeface="Verdana" pitchFamily="34" charset="0"/>
                <a:ea typeface="Verdana" pitchFamily="34" charset="0"/>
                <a:cs typeface="Verdana" pitchFamily="34" charset="0"/>
              </a:rPr>
              <a:t>University, China, April 11</a:t>
            </a:r>
            <a:r>
              <a:rPr lang="en-US" sz="1200" dirty="0" smtClean="0">
                <a:latin typeface="Verdana" pitchFamily="34" charset="0"/>
                <a:ea typeface="Verdana" pitchFamily="34" charset="0"/>
                <a:cs typeface="Verdana" pitchFamily="34" charset="0"/>
              </a:rPr>
              <a:t>.</a:t>
            </a:r>
          </a:p>
          <a:p>
            <a:pPr>
              <a:buClr>
                <a:schemeClr val="accent2"/>
              </a:buClr>
            </a:pPr>
            <a:r>
              <a:rPr lang="en-US" sz="1200" dirty="0" smtClean="0">
                <a:latin typeface="Verdana" pitchFamily="34" charset="0"/>
                <a:ea typeface="Verdana" pitchFamily="34" charset="0"/>
                <a:cs typeface="Verdana" pitchFamily="34" charset="0"/>
              </a:rPr>
              <a:t>Melgar, D. (2013), Rapid </a:t>
            </a:r>
            <a:r>
              <a:rPr lang="en-US" sz="1200" dirty="0">
                <a:latin typeface="Verdana" pitchFamily="34" charset="0"/>
                <a:ea typeface="Verdana" pitchFamily="34" charset="0"/>
                <a:cs typeface="Verdana" pitchFamily="34" charset="0"/>
              </a:rPr>
              <a:t>Earthquake Source Models and Applications to Near-Source Tsunami </a:t>
            </a:r>
            <a:r>
              <a:rPr lang="en-US" sz="1200" dirty="0" smtClean="0">
                <a:latin typeface="Verdana" pitchFamily="34" charset="0"/>
                <a:ea typeface="Verdana" pitchFamily="34" charset="0"/>
                <a:cs typeface="Verdana" pitchFamily="34" charset="0"/>
              </a:rPr>
              <a:t>Modeling, University of Washington, Seattle, April 21.</a:t>
            </a:r>
            <a:endParaRPr lang="es-ES" sz="1200" dirty="0" smtClean="0">
              <a:latin typeface="Verdana" pitchFamily="34" charset="0"/>
              <a:ea typeface="Verdana" pitchFamily="34" charset="0"/>
              <a:cs typeface="Verdana" pitchFamily="34" charset="0"/>
            </a:endParaRPr>
          </a:p>
          <a:p>
            <a:pPr>
              <a:buClr>
                <a:schemeClr val="accent2"/>
              </a:buClr>
            </a:pPr>
            <a:r>
              <a:rPr lang="es-ES" sz="1200" dirty="0" smtClean="0">
                <a:latin typeface="Verdana" pitchFamily="34" charset="0"/>
                <a:ea typeface="Verdana" pitchFamily="34" charset="0"/>
                <a:cs typeface="Verdana" pitchFamily="34" charset="0"/>
              </a:rPr>
              <a:t>Melgar</a:t>
            </a:r>
            <a:r>
              <a:rPr lang="es-ES" sz="1200" dirty="0">
                <a:latin typeface="Verdana" pitchFamily="34" charset="0"/>
                <a:ea typeface="Verdana" pitchFamily="34" charset="0"/>
                <a:cs typeface="Verdana" pitchFamily="34" charset="0"/>
              </a:rPr>
              <a:t>, </a:t>
            </a:r>
            <a:r>
              <a:rPr lang="es-ES" sz="1200" dirty="0" smtClean="0">
                <a:latin typeface="Verdana" pitchFamily="34" charset="0"/>
                <a:ea typeface="Verdana" pitchFamily="34" charset="0"/>
                <a:cs typeface="Verdana" pitchFamily="34" charset="0"/>
              </a:rPr>
              <a:t>D., J</a:t>
            </a:r>
            <a:r>
              <a:rPr lang="es-ES" sz="1200" dirty="0">
                <a:latin typeface="Verdana" pitchFamily="34" charset="0"/>
                <a:ea typeface="Verdana" pitchFamily="34" charset="0"/>
                <a:cs typeface="Verdana" pitchFamily="34" charset="0"/>
              </a:rPr>
              <a:t>. Geng, Y. Bock, B. Crowell and J. Haase (2013), A Seismogeodetic Earthquake and Tsunami Early Warning System for Western North America, </a:t>
            </a:r>
            <a:r>
              <a:rPr lang="es-ES" sz="1200" dirty="0" smtClean="0">
                <a:latin typeface="Verdana" pitchFamily="34" charset="0"/>
                <a:ea typeface="Verdana" pitchFamily="34" charset="0"/>
                <a:cs typeface="Verdana" pitchFamily="34" charset="0"/>
              </a:rPr>
              <a:t>Institute </a:t>
            </a:r>
            <a:r>
              <a:rPr lang="es-ES" sz="1200" dirty="0">
                <a:latin typeface="Verdana" pitchFamily="34" charset="0"/>
                <a:ea typeface="Verdana" pitchFamily="34" charset="0"/>
                <a:cs typeface="Verdana" pitchFamily="34" charset="0"/>
              </a:rPr>
              <a:t>of Navigation Pacific PNT 2013, Honolulu, Hawaii, April 23</a:t>
            </a:r>
            <a:r>
              <a:rPr lang="es-ES" sz="1200" dirty="0" smtClean="0">
                <a:latin typeface="Verdana" pitchFamily="34" charset="0"/>
                <a:ea typeface="Verdana" pitchFamily="34" charset="0"/>
                <a:cs typeface="Verdana" pitchFamily="34" charset="0"/>
              </a:rPr>
              <a:t>.</a:t>
            </a:r>
          </a:p>
          <a:p>
            <a:pPr>
              <a:buClr>
                <a:schemeClr val="accent2"/>
              </a:buClr>
            </a:pPr>
            <a:r>
              <a:rPr lang="es-ES" sz="1200" dirty="0">
                <a:latin typeface="Verdana" pitchFamily="34" charset="0"/>
                <a:ea typeface="Verdana" pitchFamily="34" charset="0"/>
                <a:cs typeface="Verdana" pitchFamily="34" charset="0"/>
              </a:rPr>
              <a:t>Bock, Y., J. Haase, D. Melgar (2013), Reducing Casualties and Damage Caused </a:t>
            </a:r>
            <a:r>
              <a:rPr lang="es-ES" sz="1200" dirty="0" smtClean="0">
                <a:latin typeface="Verdana" pitchFamily="34" charset="0"/>
                <a:ea typeface="Verdana" pitchFamily="34" charset="0"/>
                <a:cs typeface="Verdana" pitchFamily="34" charset="0"/>
              </a:rPr>
              <a:t>by</a:t>
            </a:r>
            <a:r>
              <a:rPr lang="es-ES" sz="1200" dirty="0">
                <a:latin typeface="Verdana" pitchFamily="34" charset="0"/>
                <a:ea typeface="Verdana" pitchFamily="34" charset="0"/>
                <a:cs typeface="Verdana" pitchFamily="34" charset="0"/>
              </a:rPr>
              <a:t> </a:t>
            </a:r>
            <a:r>
              <a:rPr lang="es-ES" sz="1200" dirty="0" smtClean="0">
                <a:latin typeface="Verdana" pitchFamily="34" charset="0"/>
                <a:ea typeface="Verdana" pitchFamily="34" charset="0"/>
                <a:cs typeface="Verdana" pitchFamily="34" charset="0"/>
              </a:rPr>
              <a:t>Natural </a:t>
            </a:r>
            <a:r>
              <a:rPr lang="es-ES" sz="1200" dirty="0">
                <a:latin typeface="Verdana" pitchFamily="34" charset="0"/>
                <a:ea typeface="Verdana" pitchFamily="34" charset="0"/>
                <a:cs typeface="Verdana" pitchFamily="34" charset="0"/>
              </a:rPr>
              <a:t>Hazards (Earthquakes, Tsunamis, Flooding) using Global Positioning System (GPS), Visit by Capri Elementary School Encinitas, Lego Robotics Team, La Jolla, July 31</a:t>
            </a:r>
            <a:r>
              <a:rPr lang="es-ES" sz="1200" dirty="0" smtClean="0">
                <a:latin typeface="Verdana" pitchFamily="34" charset="0"/>
                <a:ea typeface="Verdana" pitchFamily="34" charset="0"/>
                <a:cs typeface="Verdana" pitchFamily="34" charset="0"/>
              </a:rPr>
              <a:t>.</a:t>
            </a:r>
          </a:p>
          <a:p>
            <a:pPr>
              <a:buClr>
                <a:schemeClr val="accent2"/>
              </a:buClr>
            </a:pPr>
            <a:r>
              <a:rPr lang="es-ES" sz="1200" dirty="0">
                <a:latin typeface="Verdana" pitchFamily="34" charset="0"/>
                <a:ea typeface="Verdana" pitchFamily="34" charset="0"/>
                <a:cs typeface="Verdana" pitchFamily="34" charset="0"/>
              </a:rPr>
              <a:t>Geng, J., D. Melgar, Y. Bock, E. Pantoli, J. Restrepo (2013), Recovering coseismic point tilts from collocated GPS and accelerometers, 3rd International Working Group on Rotational Seismology, Christchurch, New Zealand, September 22 – 25.</a:t>
            </a:r>
            <a:endParaRPr lang="es-ES" sz="1200" dirty="0" smtClean="0">
              <a:latin typeface="Verdana" pitchFamily="34" charset="0"/>
              <a:ea typeface="Verdana" pitchFamily="34" charset="0"/>
              <a:cs typeface="Verdana" pitchFamily="34" charset="0"/>
            </a:endParaRPr>
          </a:p>
          <a:p>
            <a:pPr marL="0" indent="0">
              <a:buClr>
                <a:schemeClr val="accent2"/>
              </a:buClr>
              <a:buNone/>
            </a:pPr>
            <a:endParaRPr lang="es-ES" sz="120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608406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4294967295"/>
          </p:nvPr>
        </p:nvSpPr>
        <p:spPr>
          <a:xfrm>
            <a:off x="685800" y="1176528"/>
            <a:ext cx="7772400" cy="4553712"/>
          </a:xfrm>
        </p:spPr>
        <p:txBody>
          <a:bodyPr/>
          <a:lstStyle/>
          <a:p>
            <a:pPr eaLnBrk="1" hangingPunct="1">
              <a:buClr>
                <a:schemeClr val="accent2"/>
              </a:buClr>
            </a:pPr>
            <a:r>
              <a:rPr lang="en-US" sz="1800" dirty="0" smtClean="0">
                <a:latin typeface="Verdana" pitchFamily="34" charset="0"/>
              </a:rPr>
              <a:t>Central Washington University, READI project – Tim Melbourne)</a:t>
            </a:r>
          </a:p>
          <a:p>
            <a:pPr eaLnBrk="1" hangingPunct="1">
              <a:buClr>
                <a:schemeClr val="accent2"/>
              </a:buClr>
            </a:pPr>
            <a:r>
              <a:rPr lang="en-US" sz="1800" dirty="0" smtClean="0">
                <a:latin typeface="Verdana" pitchFamily="34" charset="0"/>
              </a:rPr>
              <a:t>California Spatial Reference Center (CSRC) – Rich Maher (Chair, Executive Committee)</a:t>
            </a:r>
          </a:p>
          <a:p>
            <a:pPr eaLnBrk="1" hangingPunct="1">
              <a:buClr>
                <a:schemeClr val="accent2"/>
              </a:buClr>
            </a:pPr>
            <a:r>
              <a:rPr lang="en-US" sz="1800" dirty="0" smtClean="0">
                <a:latin typeface="Verdana" pitchFamily="34" charset="0"/>
              </a:rPr>
              <a:t>UNAVCO/PBO – Glen Mattioli (PBO Director), Chris Walls (Chief Engineer, California)</a:t>
            </a:r>
          </a:p>
          <a:p>
            <a:pPr eaLnBrk="1" hangingPunct="1">
              <a:buClr>
                <a:schemeClr val="accent2"/>
              </a:buClr>
            </a:pPr>
            <a:r>
              <a:rPr lang="en-US" sz="1800" dirty="0" smtClean="0">
                <a:latin typeface="Verdana" pitchFamily="34" charset="0"/>
              </a:rPr>
              <a:t>Caltrans – Mark Turner, Scott Martin, Charles Sikorski (Principal: bridge monitoring)</a:t>
            </a:r>
          </a:p>
          <a:p>
            <a:pPr eaLnBrk="1" hangingPunct="1">
              <a:buClr>
                <a:schemeClr val="accent2"/>
              </a:buClr>
            </a:pPr>
            <a:r>
              <a:rPr lang="en-US" sz="1800" dirty="0" smtClean="0">
                <a:latin typeface="Verdana" pitchFamily="34" charset="0"/>
              </a:rPr>
              <a:t>San Diego County Office of Emergency Services – Leslie Luke (Group Program Manager)</a:t>
            </a:r>
          </a:p>
          <a:p>
            <a:pPr eaLnBrk="1" hangingPunct="1">
              <a:buClr>
                <a:schemeClr val="accent2"/>
              </a:buClr>
            </a:pPr>
            <a:r>
              <a:rPr lang="en-US" sz="1800" dirty="0" smtClean="0">
                <a:latin typeface="Verdana" pitchFamily="34" charset="0"/>
              </a:rPr>
              <a:t>UCSD Medical Center at Hillcrest Hospital – Thérèse Rymer (Director, Emergency Preparedness and Response)</a:t>
            </a:r>
          </a:p>
          <a:p>
            <a:pPr eaLnBrk="1" hangingPunct="1">
              <a:buClr>
                <a:schemeClr val="accent2"/>
              </a:buClr>
            </a:pPr>
            <a:r>
              <a:rPr lang="en-US" sz="1800" dirty="0" smtClean="0">
                <a:latin typeface="Verdana" pitchFamily="34" charset="0"/>
              </a:rPr>
              <a:t>USGS Menlo Park – Mehmet Celebi (Principal: structural monitoring)</a:t>
            </a:r>
          </a:p>
          <a:p>
            <a:pPr eaLnBrk="1" hangingPunct="1">
              <a:buClr>
                <a:schemeClr val="accent2"/>
              </a:buClr>
            </a:pPr>
            <a:r>
              <a:rPr lang="en-US" sz="1800" dirty="0" smtClean="0">
                <a:latin typeface="Verdana" pitchFamily="34" charset="0"/>
              </a:rPr>
              <a:t>UNAM – Sri Krishna Singh</a:t>
            </a:r>
          </a:p>
        </p:txBody>
      </p:sp>
      <p:sp>
        <p:nvSpPr>
          <p:cNvPr id="39939" name="Title 1"/>
          <p:cNvSpPr>
            <a:spLocks/>
          </p:cNvSpPr>
          <p:nvPr/>
        </p:nvSpPr>
        <p:spPr bwMode="auto">
          <a:xfrm>
            <a:off x="1143000" y="762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sz="2000" b="1" dirty="0">
                <a:solidFill>
                  <a:schemeClr val="accent2"/>
                </a:solidFill>
                <a:latin typeface="Geneva" pitchFamily="-106" charset="0"/>
              </a:rPr>
              <a:t>Synergies with other Organizations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p:cNvSpPr>
          <p:nvPr/>
        </p:nvSpPr>
        <p:spPr bwMode="auto">
          <a:xfrm>
            <a:off x="5638800" y="1741488"/>
            <a:ext cx="76200" cy="2514600"/>
          </a:xfrm>
          <a:prstGeom prst="leftBrace">
            <a:avLst>
              <a:gd name="adj1" fmla="val 275000"/>
              <a:gd name="adj2" fmla="val 50000"/>
            </a:avLst>
          </a:prstGeom>
          <a:noFill/>
          <a:ln w="19050">
            <a:solidFill>
              <a:schemeClr val="tx1"/>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63" name="Rectangle 3"/>
          <p:cNvSpPr>
            <a:spLocks noChangeArrowheads="1"/>
          </p:cNvSpPr>
          <p:nvPr/>
        </p:nvSpPr>
        <p:spPr bwMode="auto">
          <a:xfrm>
            <a:off x="4191000" y="2701925"/>
            <a:ext cx="990600" cy="228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64" name="Text Box 4"/>
          <p:cNvSpPr txBox="1">
            <a:spLocks noChangeArrowheads="1"/>
          </p:cNvSpPr>
          <p:nvPr/>
        </p:nvSpPr>
        <p:spPr bwMode="auto">
          <a:xfrm>
            <a:off x="3124200" y="2214563"/>
            <a:ext cx="2362200" cy="14351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sz="1600" b="1" dirty="0">
                <a:solidFill>
                  <a:srgbClr val="000000"/>
                </a:solidFill>
                <a:latin typeface="Verdana" pitchFamily="34" charset="0"/>
              </a:rPr>
              <a:t>RTD Server</a:t>
            </a:r>
            <a:r>
              <a:rPr lang="en-US" sz="2400" b="1" dirty="0">
                <a:solidFill>
                  <a:srgbClr val="000000"/>
                </a:solidFill>
                <a:latin typeface="Times New Roman" pitchFamily="18" charset="0"/>
              </a:rPr>
              <a:t>,</a:t>
            </a:r>
            <a:r>
              <a:rPr lang="en-US" sz="2400" b="1" i="1" dirty="0">
                <a:solidFill>
                  <a:srgbClr val="000000"/>
                </a:solidFill>
                <a:latin typeface="Times New Roman" pitchFamily="18" charset="0"/>
              </a:rPr>
              <a:t> </a:t>
            </a:r>
            <a:r>
              <a:rPr lang="en-US" sz="1600" b="1" dirty="0">
                <a:solidFill>
                  <a:srgbClr val="000000"/>
                </a:solidFill>
                <a:latin typeface="Verdana" pitchFamily="34" charset="0"/>
              </a:rPr>
              <a:t>SOPAC Database,                  Web Services,  GPS Explorer      SOPAC Utilities</a:t>
            </a:r>
          </a:p>
        </p:txBody>
      </p:sp>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36688"/>
            <a:ext cx="9255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06525"/>
            <a:ext cx="7207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AutoShape 7"/>
          <p:cNvSpPr>
            <a:spLocks noChangeArrowheads="1"/>
          </p:cNvSpPr>
          <p:nvPr/>
        </p:nvSpPr>
        <p:spPr bwMode="auto">
          <a:xfrm rot="5400000">
            <a:off x="2933700" y="1308100"/>
            <a:ext cx="914400" cy="838200"/>
          </a:xfrm>
          <a:custGeom>
            <a:avLst/>
            <a:gdLst>
              <a:gd name="T0" fmla="*/ 27107473 w 21600"/>
              <a:gd name="T1" fmla="*/ 0 h 21600"/>
              <a:gd name="T2" fmla="*/ 27107473 w 21600"/>
              <a:gd name="T3" fmla="*/ 18308384 h 21600"/>
              <a:gd name="T4" fmla="*/ 5801064 w 21600"/>
              <a:gd name="T5" fmla="*/ 32526817 h 21600"/>
              <a:gd name="T6" fmla="*/ 38709600 w 21600"/>
              <a:gd name="T7" fmla="*/ 915419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33CC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68" name="Text Box 8"/>
          <p:cNvSpPr txBox="1">
            <a:spLocks noChangeArrowheads="1"/>
          </p:cNvSpPr>
          <p:nvPr/>
        </p:nvSpPr>
        <p:spPr bwMode="auto">
          <a:xfrm>
            <a:off x="2895600" y="1255713"/>
            <a:ext cx="8382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pPr>
            <a:r>
              <a:rPr lang="en-US" sz="1400" b="1" dirty="0">
                <a:solidFill>
                  <a:srgbClr val="000000"/>
                </a:solidFill>
                <a:latin typeface="Verdana" pitchFamily="34" charset="0"/>
              </a:rPr>
              <a:t>Data</a:t>
            </a:r>
          </a:p>
        </p:txBody>
      </p:sp>
      <p:sp>
        <p:nvSpPr>
          <p:cNvPr id="40969" name="Text Box 9"/>
          <p:cNvSpPr txBox="1">
            <a:spLocks noChangeArrowheads="1"/>
          </p:cNvSpPr>
          <p:nvPr/>
        </p:nvSpPr>
        <p:spPr bwMode="auto">
          <a:xfrm>
            <a:off x="1447800" y="2625725"/>
            <a:ext cx="1524000" cy="2444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b="1" dirty="0">
                <a:solidFill>
                  <a:srgbClr val="000000"/>
                </a:solidFill>
                <a:latin typeface="Verdana" pitchFamily="34" charset="0"/>
              </a:rPr>
              <a:t>Communications</a:t>
            </a:r>
          </a:p>
        </p:txBody>
      </p:sp>
      <p:sp>
        <p:nvSpPr>
          <p:cNvPr id="40970" name="Rectangle 10"/>
          <p:cNvSpPr>
            <a:spLocks noChangeArrowheads="1"/>
          </p:cNvSpPr>
          <p:nvPr/>
        </p:nvSpPr>
        <p:spPr bwMode="auto">
          <a:xfrm>
            <a:off x="990600" y="2854325"/>
            <a:ext cx="1143000" cy="228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71" name="AutoShape 11"/>
          <p:cNvSpPr>
            <a:spLocks noChangeArrowheads="1"/>
          </p:cNvSpPr>
          <p:nvPr/>
        </p:nvSpPr>
        <p:spPr bwMode="auto">
          <a:xfrm>
            <a:off x="1219200" y="1635125"/>
            <a:ext cx="762000" cy="457200"/>
          </a:xfrm>
          <a:custGeom>
            <a:avLst/>
            <a:gdLst>
              <a:gd name="T0" fmla="*/ 20161250 w 21600"/>
              <a:gd name="T1" fmla="*/ 0 h 21600"/>
              <a:gd name="T2" fmla="*/ 0 w 21600"/>
              <a:gd name="T3" fmla="*/ 4838700 h 21600"/>
              <a:gd name="T4" fmla="*/ 20161250 w 21600"/>
              <a:gd name="T5" fmla="*/ 9677400 h 21600"/>
              <a:gd name="T6" fmla="*/ 268816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CC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72" name="Text Box 12"/>
          <p:cNvSpPr txBox="1">
            <a:spLocks noChangeArrowheads="1"/>
          </p:cNvSpPr>
          <p:nvPr/>
        </p:nvSpPr>
        <p:spPr bwMode="auto">
          <a:xfrm>
            <a:off x="1295400" y="1712913"/>
            <a:ext cx="8382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pPr>
            <a:r>
              <a:rPr lang="en-US" sz="1400" b="1" dirty="0">
                <a:solidFill>
                  <a:srgbClr val="000000"/>
                </a:solidFill>
                <a:latin typeface="Verdana" pitchFamily="34" charset="0"/>
              </a:rPr>
              <a:t>Data</a:t>
            </a:r>
          </a:p>
        </p:txBody>
      </p:sp>
      <p:sp>
        <p:nvSpPr>
          <p:cNvPr id="40973" name="Rectangle 13"/>
          <p:cNvSpPr>
            <a:spLocks noChangeArrowheads="1"/>
          </p:cNvSpPr>
          <p:nvPr/>
        </p:nvSpPr>
        <p:spPr bwMode="auto">
          <a:xfrm>
            <a:off x="76200" y="1284288"/>
            <a:ext cx="2819400" cy="1752600"/>
          </a:xfrm>
          <a:prstGeom prst="rect">
            <a:avLst/>
          </a:prstGeom>
          <a:noFill/>
          <a:ln w="50800">
            <a:solidFill>
              <a:srgbClr val="99330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74" name="Text Box 14"/>
          <p:cNvSpPr txBox="1">
            <a:spLocks noChangeArrowheads="1"/>
          </p:cNvSpPr>
          <p:nvPr/>
        </p:nvSpPr>
        <p:spPr bwMode="auto">
          <a:xfrm>
            <a:off x="431800" y="903288"/>
            <a:ext cx="2463800" cy="396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pPr>
            <a:r>
              <a:rPr lang="en-US" sz="2000" b="1" dirty="0">
                <a:solidFill>
                  <a:schemeClr val="accent2"/>
                </a:solidFill>
                <a:latin typeface="Verdana" pitchFamily="34" charset="0"/>
              </a:rPr>
              <a:t>CGPS Network</a:t>
            </a:r>
          </a:p>
        </p:txBody>
      </p:sp>
      <p:sp>
        <p:nvSpPr>
          <p:cNvPr id="40975" name="Text Box 15"/>
          <p:cNvSpPr txBox="1">
            <a:spLocks noChangeArrowheads="1"/>
          </p:cNvSpPr>
          <p:nvPr/>
        </p:nvSpPr>
        <p:spPr bwMode="auto">
          <a:xfrm>
            <a:off x="5867400" y="2046288"/>
            <a:ext cx="3200400" cy="190023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buClr>
                <a:schemeClr val="accent2"/>
              </a:buClr>
              <a:buFontTx/>
              <a:buChar char="•"/>
            </a:pPr>
            <a:r>
              <a:rPr lang="en-US" sz="1400" b="1" dirty="0">
                <a:solidFill>
                  <a:srgbClr val="000000"/>
                </a:solidFill>
                <a:latin typeface="Verdana" pitchFamily="34" charset="0"/>
              </a:rPr>
              <a:t> NSRS/CSRS Coordinates</a:t>
            </a:r>
          </a:p>
          <a:p>
            <a:pPr>
              <a:spcBef>
                <a:spcPct val="50000"/>
              </a:spcBef>
              <a:buClr>
                <a:schemeClr val="accent2"/>
              </a:buClr>
              <a:buFontTx/>
              <a:buChar char="•"/>
            </a:pPr>
            <a:r>
              <a:rPr lang="en-US" sz="1400" b="1" dirty="0">
                <a:solidFill>
                  <a:srgbClr val="000000"/>
                </a:solidFill>
                <a:latin typeface="Verdana" pitchFamily="34" charset="0"/>
              </a:rPr>
              <a:t> Ultra-rapid SOPAC Orbits</a:t>
            </a:r>
          </a:p>
          <a:p>
            <a:pPr>
              <a:spcBef>
                <a:spcPct val="50000"/>
              </a:spcBef>
              <a:buClr>
                <a:schemeClr val="accent2"/>
              </a:buClr>
              <a:buFontTx/>
              <a:buChar char="•"/>
            </a:pPr>
            <a:r>
              <a:rPr lang="en-US" sz="1400" b="1" dirty="0">
                <a:solidFill>
                  <a:srgbClr val="000000"/>
                </a:solidFill>
                <a:latin typeface="Verdana" pitchFamily="34" charset="0"/>
              </a:rPr>
              <a:t> NOAATrop Model</a:t>
            </a:r>
          </a:p>
          <a:p>
            <a:pPr>
              <a:spcBef>
                <a:spcPct val="50000"/>
              </a:spcBef>
              <a:buClr>
                <a:schemeClr val="accent2"/>
              </a:buClr>
              <a:buFontTx/>
              <a:buChar char="•"/>
            </a:pPr>
            <a:r>
              <a:rPr lang="en-US" sz="1400" b="1" dirty="0">
                <a:solidFill>
                  <a:srgbClr val="000000"/>
                </a:solidFill>
                <a:latin typeface="Verdana" pitchFamily="34" charset="0"/>
              </a:rPr>
              <a:t> Ionosphere Model</a:t>
            </a:r>
          </a:p>
          <a:p>
            <a:pPr>
              <a:spcBef>
                <a:spcPct val="50000"/>
              </a:spcBef>
              <a:buClr>
                <a:schemeClr val="accent2"/>
              </a:buClr>
              <a:buFontTx/>
              <a:buChar char="•"/>
            </a:pPr>
            <a:r>
              <a:rPr lang="en-US" sz="1400" b="1" dirty="0">
                <a:solidFill>
                  <a:srgbClr val="000000"/>
                </a:solidFill>
                <a:latin typeface="Verdana" pitchFamily="34" charset="0"/>
              </a:rPr>
              <a:t> Crustal Motion Model </a:t>
            </a:r>
          </a:p>
          <a:p>
            <a:pPr>
              <a:spcBef>
                <a:spcPct val="50000"/>
              </a:spcBef>
              <a:buClr>
                <a:schemeClr val="accent2"/>
              </a:buClr>
              <a:buFontTx/>
              <a:buChar char="•"/>
            </a:pPr>
            <a:r>
              <a:rPr lang="en-US" sz="1400" b="1" dirty="0">
                <a:solidFill>
                  <a:srgbClr val="000000"/>
                </a:solidFill>
                <a:latin typeface="Verdana" pitchFamily="34" charset="0"/>
              </a:rPr>
              <a:t> Geoid Model</a:t>
            </a:r>
          </a:p>
        </p:txBody>
      </p:sp>
      <p:sp>
        <p:nvSpPr>
          <p:cNvPr id="40976" name="Rectangle 16"/>
          <p:cNvSpPr>
            <a:spLocks noChangeArrowheads="1"/>
          </p:cNvSpPr>
          <p:nvPr/>
        </p:nvSpPr>
        <p:spPr bwMode="auto">
          <a:xfrm>
            <a:off x="3048000" y="2092325"/>
            <a:ext cx="2514600" cy="1812925"/>
          </a:xfrm>
          <a:prstGeom prst="rect">
            <a:avLst/>
          </a:prstGeom>
          <a:noFill/>
          <a:ln w="50800">
            <a:solidFill>
              <a:srgbClr val="99330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77" name="Rectangle 17"/>
          <p:cNvSpPr>
            <a:spLocks noChangeArrowheads="1"/>
          </p:cNvSpPr>
          <p:nvPr/>
        </p:nvSpPr>
        <p:spPr bwMode="auto">
          <a:xfrm>
            <a:off x="5791200" y="1741488"/>
            <a:ext cx="3276600" cy="2514600"/>
          </a:xfrm>
          <a:prstGeom prst="rect">
            <a:avLst/>
          </a:prstGeom>
          <a:noFill/>
          <a:ln w="50800">
            <a:solidFill>
              <a:srgbClr val="99330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78" name="Text Box 18"/>
          <p:cNvSpPr txBox="1">
            <a:spLocks noChangeArrowheads="1"/>
          </p:cNvSpPr>
          <p:nvPr/>
        </p:nvSpPr>
        <p:spPr bwMode="auto">
          <a:xfrm>
            <a:off x="3752850" y="1695450"/>
            <a:ext cx="2044700" cy="396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pPr>
            <a:r>
              <a:rPr lang="en-US" sz="2000" b="1" dirty="0">
                <a:solidFill>
                  <a:schemeClr val="accent2"/>
                </a:solidFill>
                <a:latin typeface="Verdana" pitchFamily="34" charset="0"/>
              </a:rPr>
              <a:t>CRTN Server</a:t>
            </a:r>
          </a:p>
        </p:txBody>
      </p:sp>
      <p:sp>
        <p:nvSpPr>
          <p:cNvPr id="40979" name="Text Box 19"/>
          <p:cNvSpPr txBox="1">
            <a:spLocks noChangeArrowheads="1"/>
          </p:cNvSpPr>
          <p:nvPr/>
        </p:nvSpPr>
        <p:spPr bwMode="auto">
          <a:xfrm>
            <a:off x="6934200" y="1344613"/>
            <a:ext cx="1981200" cy="396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pPr>
            <a:r>
              <a:rPr lang="en-US" sz="2000" b="1" dirty="0">
                <a:solidFill>
                  <a:schemeClr val="accent2"/>
                </a:solidFill>
                <a:latin typeface="Verdana" pitchFamily="34" charset="0"/>
              </a:rPr>
              <a:t>Models</a:t>
            </a:r>
          </a:p>
        </p:txBody>
      </p:sp>
      <p:grpSp>
        <p:nvGrpSpPr>
          <p:cNvPr id="40980" name="Group 20"/>
          <p:cNvGrpSpPr>
            <a:grpSpLocks/>
          </p:cNvGrpSpPr>
          <p:nvPr/>
        </p:nvGrpSpPr>
        <p:grpSpPr bwMode="auto">
          <a:xfrm>
            <a:off x="1219200" y="5399088"/>
            <a:ext cx="1752600" cy="609600"/>
            <a:chOff x="1104" y="3120"/>
            <a:chExt cx="1104" cy="384"/>
          </a:xfrm>
        </p:grpSpPr>
        <p:sp>
          <p:nvSpPr>
            <p:cNvPr id="41010" name="AutoShape 21"/>
            <p:cNvSpPr>
              <a:spLocks noChangeArrowheads="1"/>
            </p:cNvSpPr>
            <p:nvPr/>
          </p:nvSpPr>
          <p:spPr bwMode="auto">
            <a:xfrm>
              <a:off x="1104" y="3120"/>
              <a:ext cx="1104" cy="384"/>
            </a:xfrm>
            <a:prstGeom prst="roundRect">
              <a:avLst>
                <a:gd name="adj" fmla="val 16667"/>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11" name="TextBox 54"/>
            <p:cNvSpPr txBox="1">
              <a:spLocks noChangeArrowheads="1"/>
            </p:cNvSpPr>
            <p:nvPr/>
          </p:nvSpPr>
          <p:spPr bwMode="auto">
            <a:xfrm>
              <a:off x="1152" y="3120"/>
              <a:ext cx="100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1600" b="1" dirty="0">
                  <a:latin typeface="Verdana" pitchFamily="34" charset="0"/>
                </a:rPr>
                <a:t>Single-Base User</a:t>
              </a:r>
            </a:p>
          </p:txBody>
        </p:sp>
      </p:grpSp>
      <p:grpSp>
        <p:nvGrpSpPr>
          <p:cNvPr id="40981" name="Group 23"/>
          <p:cNvGrpSpPr>
            <a:grpSpLocks/>
          </p:cNvGrpSpPr>
          <p:nvPr/>
        </p:nvGrpSpPr>
        <p:grpSpPr bwMode="auto">
          <a:xfrm>
            <a:off x="3429000" y="4941888"/>
            <a:ext cx="2057400" cy="609600"/>
            <a:chOff x="2304" y="3120"/>
            <a:chExt cx="1104" cy="384"/>
          </a:xfrm>
        </p:grpSpPr>
        <p:sp>
          <p:nvSpPr>
            <p:cNvPr id="41008" name="AutoShape 24"/>
            <p:cNvSpPr>
              <a:spLocks noChangeArrowheads="1"/>
            </p:cNvSpPr>
            <p:nvPr/>
          </p:nvSpPr>
          <p:spPr bwMode="auto">
            <a:xfrm>
              <a:off x="2304" y="3120"/>
              <a:ext cx="1104" cy="384"/>
            </a:xfrm>
            <a:prstGeom prst="roundRect">
              <a:avLst>
                <a:gd name="adj" fmla="val 16667"/>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09" name="TextBox 54"/>
            <p:cNvSpPr txBox="1">
              <a:spLocks noChangeArrowheads="1"/>
            </p:cNvSpPr>
            <p:nvPr/>
          </p:nvSpPr>
          <p:spPr bwMode="auto">
            <a:xfrm>
              <a:off x="2352" y="3120"/>
              <a:ext cx="100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1600" b="1" dirty="0">
                  <a:latin typeface="Verdana" pitchFamily="34" charset="0"/>
                </a:rPr>
                <a:t>Positioning Service User</a:t>
              </a:r>
            </a:p>
          </p:txBody>
        </p:sp>
      </p:grpSp>
      <p:grpSp>
        <p:nvGrpSpPr>
          <p:cNvPr id="40982" name="Group 26"/>
          <p:cNvGrpSpPr>
            <a:grpSpLocks/>
          </p:cNvGrpSpPr>
          <p:nvPr/>
        </p:nvGrpSpPr>
        <p:grpSpPr bwMode="auto">
          <a:xfrm>
            <a:off x="228600" y="3798888"/>
            <a:ext cx="1752600" cy="609600"/>
            <a:chOff x="3504" y="3120"/>
            <a:chExt cx="1104" cy="384"/>
          </a:xfrm>
        </p:grpSpPr>
        <p:sp>
          <p:nvSpPr>
            <p:cNvPr id="41006" name="AutoShape 27"/>
            <p:cNvSpPr>
              <a:spLocks noChangeArrowheads="1"/>
            </p:cNvSpPr>
            <p:nvPr/>
          </p:nvSpPr>
          <p:spPr bwMode="auto">
            <a:xfrm>
              <a:off x="3504" y="3120"/>
              <a:ext cx="1104" cy="384"/>
            </a:xfrm>
            <a:prstGeom prst="roundRect">
              <a:avLst>
                <a:gd name="adj" fmla="val 16667"/>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07" name="TextBox 54"/>
            <p:cNvSpPr txBox="1">
              <a:spLocks noChangeArrowheads="1"/>
            </p:cNvSpPr>
            <p:nvPr/>
          </p:nvSpPr>
          <p:spPr bwMode="auto">
            <a:xfrm>
              <a:off x="3552" y="3120"/>
              <a:ext cx="1008" cy="366"/>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1600" b="1" dirty="0">
                  <a:latin typeface="Verdana" pitchFamily="34" charset="0"/>
                </a:rPr>
                <a:t>Multi-Base User</a:t>
              </a:r>
            </a:p>
          </p:txBody>
        </p:sp>
      </p:grpSp>
      <p:sp>
        <p:nvSpPr>
          <p:cNvPr id="40983" name="Text Box 29"/>
          <p:cNvSpPr txBox="1">
            <a:spLocks noChangeArrowheads="1"/>
          </p:cNvSpPr>
          <p:nvPr/>
        </p:nvSpPr>
        <p:spPr bwMode="auto">
          <a:xfrm>
            <a:off x="1219200" y="3217863"/>
            <a:ext cx="1981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pPr>
            <a:r>
              <a:rPr lang="en-US" sz="1600" b="1" dirty="0">
                <a:solidFill>
                  <a:srgbClr val="000000"/>
                </a:solidFill>
                <a:latin typeface="Verdana" pitchFamily="34" charset="0"/>
              </a:rPr>
              <a:t>multiple data  streams</a:t>
            </a:r>
          </a:p>
        </p:txBody>
      </p:sp>
      <p:sp>
        <p:nvSpPr>
          <p:cNvPr id="40984" name="Text Box 30"/>
          <p:cNvSpPr txBox="1">
            <a:spLocks noChangeArrowheads="1"/>
          </p:cNvSpPr>
          <p:nvPr/>
        </p:nvSpPr>
        <p:spPr bwMode="auto">
          <a:xfrm>
            <a:off x="3352800" y="4332288"/>
            <a:ext cx="1066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sz="1600" b="1" dirty="0">
                <a:solidFill>
                  <a:srgbClr val="000000"/>
                </a:solidFill>
                <a:latin typeface="Verdana" pitchFamily="34" charset="0"/>
              </a:rPr>
              <a:t>NMEA (CSRS)</a:t>
            </a:r>
          </a:p>
        </p:txBody>
      </p:sp>
      <p:sp>
        <p:nvSpPr>
          <p:cNvPr id="40985" name="Line 31"/>
          <p:cNvSpPr>
            <a:spLocks noChangeShapeType="1"/>
          </p:cNvSpPr>
          <p:nvPr/>
        </p:nvSpPr>
        <p:spPr bwMode="auto">
          <a:xfrm flipH="1">
            <a:off x="2667000" y="3646488"/>
            <a:ext cx="685800" cy="1752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986" name="Line 32"/>
          <p:cNvSpPr>
            <a:spLocks noChangeShapeType="1"/>
          </p:cNvSpPr>
          <p:nvPr/>
        </p:nvSpPr>
        <p:spPr bwMode="auto">
          <a:xfrm>
            <a:off x="4343400" y="3722688"/>
            <a:ext cx="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987" name="Text Box 33"/>
          <p:cNvSpPr txBox="1">
            <a:spLocks noChangeArrowheads="1"/>
          </p:cNvSpPr>
          <p:nvPr/>
        </p:nvSpPr>
        <p:spPr bwMode="auto">
          <a:xfrm>
            <a:off x="1752600" y="4741863"/>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sz="1600" b="1" dirty="0">
                <a:solidFill>
                  <a:srgbClr val="000000"/>
                </a:solidFill>
                <a:latin typeface="Verdana" pitchFamily="34" charset="0"/>
              </a:rPr>
              <a:t>RTCM (CSRS)</a:t>
            </a:r>
          </a:p>
        </p:txBody>
      </p:sp>
      <p:sp>
        <p:nvSpPr>
          <p:cNvPr id="40988" name="Line 34"/>
          <p:cNvSpPr>
            <a:spLocks noChangeShapeType="1"/>
          </p:cNvSpPr>
          <p:nvPr/>
        </p:nvSpPr>
        <p:spPr bwMode="auto">
          <a:xfrm flipV="1">
            <a:off x="4495800" y="3646488"/>
            <a:ext cx="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989" name="Text Box 35"/>
          <p:cNvSpPr txBox="1">
            <a:spLocks noChangeArrowheads="1"/>
          </p:cNvSpPr>
          <p:nvPr/>
        </p:nvSpPr>
        <p:spPr bwMode="auto">
          <a:xfrm>
            <a:off x="4495800" y="4408488"/>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pPr>
            <a:r>
              <a:rPr lang="en-US" sz="1600" b="1" dirty="0">
                <a:solidFill>
                  <a:srgbClr val="000000"/>
                </a:solidFill>
                <a:latin typeface="Verdana" pitchFamily="34" charset="0"/>
              </a:rPr>
              <a:t>RTCM</a:t>
            </a:r>
          </a:p>
        </p:txBody>
      </p:sp>
      <p:sp>
        <p:nvSpPr>
          <p:cNvPr id="40990" name="Line 36"/>
          <p:cNvSpPr>
            <a:spLocks noChangeShapeType="1"/>
          </p:cNvSpPr>
          <p:nvPr/>
        </p:nvSpPr>
        <p:spPr bwMode="auto">
          <a:xfrm flipH="1">
            <a:off x="1981200" y="3265488"/>
            <a:ext cx="12192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991" name="Text Box 37"/>
          <p:cNvSpPr txBox="1">
            <a:spLocks noChangeArrowheads="1"/>
          </p:cNvSpPr>
          <p:nvPr/>
        </p:nvSpPr>
        <p:spPr bwMode="auto">
          <a:xfrm>
            <a:off x="0" y="2655888"/>
            <a:ext cx="1524000" cy="2444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b="1" dirty="0">
                <a:solidFill>
                  <a:srgbClr val="000000"/>
                </a:solidFill>
                <a:latin typeface="Verdana" pitchFamily="34" charset="0"/>
              </a:rPr>
              <a:t>GPS Station</a:t>
            </a:r>
          </a:p>
        </p:txBody>
      </p:sp>
      <p:grpSp>
        <p:nvGrpSpPr>
          <p:cNvPr id="40992" name="Group 39"/>
          <p:cNvGrpSpPr>
            <a:grpSpLocks/>
          </p:cNvGrpSpPr>
          <p:nvPr/>
        </p:nvGrpSpPr>
        <p:grpSpPr bwMode="auto">
          <a:xfrm>
            <a:off x="5791200" y="4870450"/>
            <a:ext cx="2590800" cy="641350"/>
            <a:chOff x="3648" y="3264"/>
            <a:chExt cx="1632" cy="404"/>
          </a:xfrm>
        </p:grpSpPr>
        <p:sp>
          <p:nvSpPr>
            <p:cNvPr id="41004" name="AutoShape 40"/>
            <p:cNvSpPr>
              <a:spLocks noChangeArrowheads="1"/>
            </p:cNvSpPr>
            <p:nvPr/>
          </p:nvSpPr>
          <p:spPr bwMode="auto">
            <a:xfrm>
              <a:off x="3696" y="3264"/>
              <a:ext cx="1584" cy="384"/>
            </a:xfrm>
            <a:prstGeom prst="roundRect">
              <a:avLst>
                <a:gd name="adj" fmla="val 16667"/>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05" name="TextBox 54"/>
            <p:cNvSpPr txBox="1">
              <a:spLocks noChangeArrowheads="1"/>
            </p:cNvSpPr>
            <p:nvPr/>
          </p:nvSpPr>
          <p:spPr bwMode="auto">
            <a:xfrm>
              <a:off x="3648" y="3264"/>
              <a:ext cx="163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1800" b="1" dirty="0">
                  <a:latin typeface="Verdana" pitchFamily="34" charset="0"/>
                </a:rPr>
                <a:t>1 Hz Displacements</a:t>
              </a:r>
            </a:p>
          </p:txBody>
        </p:sp>
      </p:grpSp>
      <p:sp>
        <p:nvSpPr>
          <p:cNvPr id="40993" name="Line 42"/>
          <p:cNvSpPr>
            <a:spLocks noChangeShapeType="1"/>
          </p:cNvSpPr>
          <p:nvPr/>
        </p:nvSpPr>
        <p:spPr bwMode="auto">
          <a:xfrm>
            <a:off x="4953000" y="3646488"/>
            <a:ext cx="12192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994" name="Rectangle 43"/>
          <p:cNvSpPr>
            <a:spLocks noChangeArrowheads="1"/>
          </p:cNvSpPr>
          <p:nvPr/>
        </p:nvSpPr>
        <p:spPr bwMode="auto">
          <a:xfrm>
            <a:off x="5715000" y="4789488"/>
            <a:ext cx="2819400" cy="1484312"/>
          </a:xfrm>
          <a:prstGeom prst="rect">
            <a:avLst/>
          </a:prstGeom>
          <a:noFill/>
          <a:ln w="25400">
            <a:solidFill>
              <a:schemeClr val="accent2"/>
            </a:solidFill>
            <a:prstDash val="dash"/>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40995" name="Group 44"/>
          <p:cNvGrpSpPr>
            <a:grpSpLocks/>
          </p:cNvGrpSpPr>
          <p:nvPr/>
        </p:nvGrpSpPr>
        <p:grpSpPr bwMode="auto">
          <a:xfrm>
            <a:off x="5778500" y="5573713"/>
            <a:ext cx="2679700" cy="641350"/>
            <a:chOff x="2304" y="3120"/>
            <a:chExt cx="1104" cy="404"/>
          </a:xfrm>
        </p:grpSpPr>
        <p:sp>
          <p:nvSpPr>
            <p:cNvPr id="41002" name="AutoShape 45"/>
            <p:cNvSpPr>
              <a:spLocks noChangeArrowheads="1"/>
            </p:cNvSpPr>
            <p:nvPr/>
          </p:nvSpPr>
          <p:spPr bwMode="auto">
            <a:xfrm>
              <a:off x="2304" y="3120"/>
              <a:ext cx="1104" cy="384"/>
            </a:xfrm>
            <a:prstGeom prst="roundRect">
              <a:avLst>
                <a:gd name="adj" fmla="val 16667"/>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03" name="TextBox 54"/>
            <p:cNvSpPr txBox="1">
              <a:spLocks noChangeArrowheads="1"/>
            </p:cNvSpPr>
            <p:nvPr/>
          </p:nvSpPr>
          <p:spPr bwMode="auto">
            <a:xfrm>
              <a:off x="2352" y="3120"/>
              <a:ext cx="10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1800" b="1" dirty="0">
                  <a:latin typeface="Verdana" pitchFamily="34" charset="0"/>
                </a:rPr>
                <a:t>Troposphere Delays</a:t>
              </a:r>
            </a:p>
          </p:txBody>
        </p:sp>
      </p:grpSp>
      <p:sp>
        <p:nvSpPr>
          <p:cNvPr id="40996" name="Text Box 47"/>
          <p:cNvSpPr txBox="1">
            <a:spLocks noChangeArrowheads="1"/>
          </p:cNvSpPr>
          <p:nvPr/>
        </p:nvSpPr>
        <p:spPr bwMode="auto">
          <a:xfrm>
            <a:off x="7772400" y="4484688"/>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pPr>
            <a:r>
              <a:rPr lang="en-US" sz="1600" b="1" dirty="0">
                <a:solidFill>
                  <a:srgbClr val="000000"/>
                </a:solidFill>
                <a:latin typeface="Verdana" pitchFamily="34" charset="0"/>
              </a:rPr>
              <a:t>EEWS</a:t>
            </a:r>
          </a:p>
        </p:txBody>
      </p:sp>
      <p:sp>
        <p:nvSpPr>
          <p:cNvPr id="40997" name="Rectangle 48"/>
          <p:cNvSpPr>
            <a:spLocks noChangeArrowheads="1"/>
          </p:cNvSpPr>
          <p:nvPr/>
        </p:nvSpPr>
        <p:spPr bwMode="auto">
          <a:xfrm>
            <a:off x="3276600" y="4332288"/>
            <a:ext cx="2286000" cy="1371600"/>
          </a:xfrm>
          <a:prstGeom prst="rect">
            <a:avLst/>
          </a:prstGeom>
          <a:noFill/>
          <a:ln w="25400">
            <a:solidFill>
              <a:schemeClr val="accent2"/>
            </a:solidFill>
            <a:prstDash val="dash"/>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98" name="Text Box 49"/>
          <p:cNvSpPr txBox="1">
            <a:spLocks noChangeArrowheads="1"/>
          </p:cNvSpPr>
          <p:nvPr/>
        </p:nvSpPr>
        <p:spPr bwMode="auto">
          <a:xfrm>
            <a:off x="4648200" y="3995738"/>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spcBef>
                <a:spcPct val="50000"/>
              </a:spcBef>
            </a:pPr>
            <a:r>
              <a:rPr lang="en-US" sz="1600" b="1" dirty="0">
                <a:solidFill>
                  <a:srgbClr val="000000"/>
                </a:solidFill>
                <a:latin typeface="Verdana" pitchFamily="34" charset="0"/>
              </a:rPr>
              <a:t>CSRC</a:t>
            </a:r>
          </a:p>
        </p:txBody>
      </p:sp>
      <p:sp>
        <p:nvSpPr>
          <p:cNvPr id="40999" name="Rectangle 50"/>
          <p:cNvSpPr>
            <a:spLocks noChangeArrowheads="1"/>
          </p:cNvSpPr>
          <p:nvPr/>
        </p:nvSpPr>
        <p:spPr bwMode="auto">
          <a:xfrm>
            <a:off x="152400" y="3113088"/>
            <a:ext cx="2743200" cy="1371600"/>
          </a:xfrm>
          <a:prstGeom prst="rect">
            <a:avLst/>
          </a:prstGeom>
          <a:noFill/>
          <a:ln w="25400">
            <a:solidFill>
              <a:schemeClr val="accent2"/>
            </a:solidFill>
            <a:prstDash val="dash"/>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00" name="Rectangle 51"/>
          <p:cNvSpPr>
            <a:spLocks noChangeArrowheads="1"/>
          </p:cNvSpPr>
          <p:nvPr/>
        </p:nvSpPr>
        <p:spPr bwMode="auto">
          <a:xfrm>
            <a:off x="1143000" y="4789488"/>
            <a:ext cx="1905000" cy="1371600"/>
          </a:xfrm>
          <a:prstGeom prst="rect">
            <a:avLst/>
          </a:prstGeom>
          <a:noFill/>
          <a:ln w="25400">
            <a:solidFill>
              <a:schemeClr val="accent2"/>
            </a:solidFill>
            <a:prstDash val="dash"/>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01" name="Title 1"/>
          <p:cNvSpPr>
            <a:spLocks/>
          </p:cNvSpPr>
          <p:nvPr/>
        </p:nvSpPr>
        <p:spPr bwMode="auto">
          <a:xfrm>
            <a:off x="1143000" y="635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sz="2000" b="1" dirty="0">
                <a:solidFill>
                  <a:schemeClr val="accent2"/>
                </a:solidFill>
                <a:latin typeface="Geneva" pitchFamily="-106" charset="0"/>
              </a:rPr>
              <a:t>Synergies with other Organizations – </a:t>
            </a:r>
            <a:br>
              <a:rPr lang="en-US" sz="2000" b="1" dirty="0">
                <a:solidFill>
                  <a:schemeClr val="accent2"/>
                </a:solidFill>
                <a:latin typeface="Geneva" pitchFamily="-106" charset="0"/>
              </a:rPr>
            </a:br>
            <a:r>
              <a:rPr lang="en-US" sz="2000" b="1" dirty="0">
                <a:solidFill>
                  <a:schemeClr val="accent2"/>
                </a:solidFill>
                <a:latin typeface="Geneva" pitchFamily="-106" charset="0"/>
              </a:rPr>
              <a:t>Variety of CRTN Users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1143000" y="127000"/>
            <a:ext cx="6858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000" dirty="0" smtClean="0"/>
              <a:t>Presentation Outline</a:t>
            </a:r>
          </a:p>
        </p:txBody>
      </p:sp>
      <p:sp>
        <p:nvSpPr>
          <p:cNvPr id="4099" name="Content Placeholder 2"/>
          <p:cNvSpPr>
            <a:spLocks noGrp="1"/>
          </p:cNvSpPr>
          <p:nvPr>
            <p:ph idx="1"/>
          </p:nvPr>
        </p:nvSpPr>
        <p:spPr>
          <a:xfrm>
            <a:off x="466725" y="1000125"/>
            <a:ext cx="8677275" cy="5305425"/>
          </a:xfrm>
        </p:spPr>
        <p:txBody>
          <a:bodyPr/>
          <a:lstStyle/>
          <a:p>
            <a:pPr eaLnBrk="1" hangingPunct="1">
              <a:buClr>
                <a:schemeClr val="accent2"/>
              </a:buClr>
            </a:pPr>
            <a:r>
              <a:rPr lang="en-US" sz="1400" b="1" dirty="0" smtClean="0">
                <a:latin typeface="Verdana" pitchFamily="34" charset="0"/>
              </a:rPr>
              <a:t>Cover Page</a:t>
            </a:r>
          </a:p>
          <a:p>
            <a:pPr eaLnBrk="1" hangingPunct="1">
              <a:buClr>
                <a:schemeClr val="accent2"/>
              </a:buClr>
            </a:pPr>
            <a:r>
              <a:rPr lang="en-US" sz="1400" b="1" dirty="0" smtClean="0">
                <a:latin typeface="Verdana" pitchFamily="34" charset="0"/>
              </a:rPr>
              <a:t>Quad Chart with Objectives</a:t>
            </a:r>
          </a:p>
          <a:p>
            <a:pPr eaLnBrk="1" hangingPunct="1">
              <a:buClr>
                <a:schemeClr val="accent2"/>
              </a:buClr>
            </a:pPr>
            <a:r>
              <a:rPr lang="en-US" sz="1400" b="1" dirty="0" smtClean="0">
                <a:latin typeface="Verdana" pitchFamily="34" charset="0"/>
              </a:rPr>
              <a:t>Overall Goal</a:t>
            </a:r>
          </a:p>
          <a:p>
            <a:pPr eaLnBrk="1" hangingPunct="1">
              <a:buClr>
                <a:schemeClr val="accent2"/>
              </a:buClr>
            </a:pPr>
            <a:r>
              <a:rPr lang="en-US" sz="1400" b="1" dirty="0" smtClean="0">
                <a:latin typeface="Verdana" pitchFamily="34" charset="0"/>
              </a:rPr>
              <a:t>Team Members Matrix</a:t>
            </a:r>
          </a:p>
          <a:p>
            <a:pPr eaLnBrk="1" hangingPunct="1">
              <a:buClr>
                <a:schemeClr val="accent2"/>
              </a:buClr>
            </a:pPr>
            <a:r>
              <a:rPr lang="en-US" sz="1400" b="1" dirty="0" smtClean="0">
                <a:latin typeface="Verdana" pitchFamily="34" charset="0"/>
              </a:rPr>
              <a:t>Project Overview</a:t>
            </a:r>
          </a:p>
          <a:p>
            <a:pPr eaLnBrk="1" hangingPunct="1">
              <a:buClr>
                <a:schemeClr val="accent2"/>
              </a:buClr>
            </a:pPr>
            <a:r>
              <a:rPr lang="en-US" sz="1400" b="1" dirty="0" smtClean="0">
                <a:latin typeface="Verdana" pitchFamily="34" charset="0"/>
              </a:rPr>
              <a:t>Primary Accomplishments and Technical Findings</a:t>
            </a:r>
          </a:p>
          <a:p>
            <a:pPr eaLnBrk="1" hangingPunct="1">
              <a:buClr>
                <a:schemeClr val="accent2"/>
              </a:buClr>
            </a:pPr>
            <a:r>
              <a:rPr lang="en-US" sz="1400" b="1" dirty="0" smtClean="0">
                <a:latin typeface="Verdana" pitchFamily="34" charset="0"/>
              </a:rPr>
              <a:t>Plans for </a:t>
            </a:r>
            <a:r>
              <a:rPr lang="en-US" sz="1400" b="1" dirty="0">
                <a:latin typeface="Verdana" pitchFamily="34" charset="0"/>
              </a:rPr>
              <a:t>U</a:t>
            </a:r>
            <a:r>
              <a:rPr lang="en-US" sz="1400" b="1" dirty="0" smtClean="0">
                <a:latin typeface="Verdana" pitchFamily="34" charset="0"/>
              </a:rPr>
              <a:t>pcoming </a:t>
            </a:r>
            <a:r>
              <a:rPr lang="en-US" sz="1400" b="1" dirty="0">
                <a:latin typeface="Verdana" pitchFamily="34" charset="0"/>
              </a:rPr>
              <a:t>R</a:t>
            </a:r>
            <a:r>
              <a:rPr lang="en-US" sz="1400" b="1" dirty="0" smtClean="0">
                <a:latin typeface="Verdana" pitchFamily="34" charset="0"/>
              </a:rPr>
              <a:t>eview </a:t>
            </a:r>
            <a:r>
              <a:rPr lang="en-US" sz="1400" b="1" dirty="0">
                <a:latin typeface="Verdana" pitchFamily="34" charset="0"/>
              </a:rPr>
              <a:t>P</a:t>
            </a:r>
            <a:r>
              <a:rPr lang="en-US" sz="1400" b="1" dirty="0" smtClean="0">
                <a:latin typeface="Verdana" pitchFamily="34" charset="0"/>
              </a:rPr>
              <a:t>eriod (short-term goals)</a:t>
            </a:r>
          </a:p>
          <a:p>
            <a:pPr eaLnBrk="1" hangingPunct="1">
              <a:buClr>
                <a:schemeClr val="accent2"/>
              </a:buClr>
            </a:pPr>
            <a:r>
              <a:rPr lang="en-US" sz="1400" b="1" dirty="0" smtClean="0">
                <a:latin typeface="Verdana" pitchFamily="34" charset="0"/>
              </a:rPr>
              <a:t>Critical Issues</a:t>
            </a:r>
          </a:p>
          <a:p>
            <a:pPr eaLnBrk="1" hangingPunct="1">
              <a:buClr>
                <a:schemeClr val="accent2"/>
              </a:buClr>
            </a:pPr>
            <a:r>
              <a:rPr lang="en-US" sz="1400" b="1" dirty="0" smtClean="0">
                <a:latin typeface="Verdana" pitchFamily="34" charset="0"/>
              </a:rPr>
              <a:t>Student Participation (Graduate, Undergraduate, Elementary)</a:t>
            </a:r>
          </a:p>
          <a:p>
            <a:pPr eaLnBrk="1" hangingPunct="1">
              <a:buClr>
                <a:schemeClr val="accent2"/>
              </a:buClr>
            </a:pPr>
            <a:r>
              <a:rPr lang="en-US" sz="1400" b="1" dirty="0">
                <a:latin typeface="Verdana" pitchFamily="34" charset="0"/>
              </a:rPr>
              <a:t>Synergies with </a:t>
            </a:r>
            <a:r>
              <a:rPr lang="en-US" sz="1400" b="1" dirty="0" smtClean="0">
                <a:latin typeface="Verdana" pitchFamily="34" charset="0"/>
              </a:rPr>
              <a:t>NASA</a:t>
            </a:r>
          </a:p>
          <a:p>
            <a:pPr eaLnBrk="1" hangingPunct="1">
              <a:buClr>
                <a:schemeClr val="accent2"/>
              </a:buClr>
            </a:pPr>
            <a:r>
              <a:rPr lang="en-US" sz="1400" b="1" dirty="0" smtClean="0">
                <a:latin typeface="Verdana" pitchFamily="34" charset="0"/>
              </a:rPr>
              <a:t>Media</a:t>
            </a:r>
          </a:p>
          <a:p>
            <a:pPr eaLnBrk="1" hangingPunct="1">
              <a:buClr>
                <a:schemeClr val="accent2"/>
              </a:buClr>
            </a:pPr>
            <a:r>
              <a:rPr lang="en-US" sz="1400" b="1" dirty="0">
                <a:latin typeface="Verdana" pitchFamily="34" charset="0"/>
              </a:rPr>
              <a:t>Publications and </a:t>
            </a:r>
            <a:r>
              <a:rPr lang="en-US" sz="1400" b="1" dirty="0" smtClean="0">
                <a:latin typeface="Verdana" pitchFamily="34" charset="0"/>
              </a:rPr>
              <a:t>Presentations</a:t>
            </a:r>
            <a:endParaRPr lang="en-US" sz="1400" b="1" dirty="0">
              <a:latin typeface="Verdana" pitchFamily="34" charset="0"/>
            </a:endParaRPr>
          </a:p>
          <a:p>
            <a:pPr eaLnBrk="1" hangingPunct="1">
              <a:buClr>
                <a:schemeClr val="accent2"/>
              </a:buClr>
            </a:pPr>
            <a:r>
              <a:rPr lang="en-US" sz="1400" b="1" dirty="0">
                <a:latin typeface="Verdana" pitchFamily="34" charset="0"/>
              </a:rPr>
              <a:t>Synergies with other Organizations</a:t>
            </a:r>
          </a:p>
          <a:p>
            <a:pPr eaLnBrk="1" hangingPunct="1">
              <a:buClr>
                <a:schemeClr val="accent2"/>
              </a:buClr>
            </a:pPr>
            <a:r>
              <a:rPr lang="en-US" sz="1400" b="1" dirty="0" smtClean="0">
                <a:latin typeface="Verdana" pitchFamily="34" charset="0"/>
              </a:rPr>
              <a:t>Schedule Chart (from proposal, full project period)</a:t>
            </a:r>
          </a:p>
          <a:p>
            <a:pPr eaLnBrk="1" hangingPunct="1">
              <a:buClr>
                <a:schemeClr val="accent2"/>
              </a:buClr>
            </a:pPr>
            <a:r>
              <a:rPr lang="en-US" sz="1400" b="1" dirty="0" smtClean="0">
                <a:latin typeface="Verdana" pitchFamily="34" charset="0"/>
              </a:rPr>
              <a:t>System Requirements and Schedule Status</a:t>
            </a:r>
          </a:p>
          <a:p>
            <a:pPr eaLnBrk="1" hangingPunct="1">
              <a:buClr>
                <a:schemeClr val="accent2"/>
              </a:buClr>
            </a:pPr>
            <a:r>
              <a:rPr lang="en-US" sz="1400" b="1" dirty="0" smtClean="0">
                <a:latin typeface="Verdana" pitchFamily="34" charset="0"/>
              </a:rPr>
              <a:t>Costs UCSD (for duration of project; includes Caltech subaward)</a:t>
            </a:r>
          </a:p>
          <a:p>
            <a:pPr eaLnBrk="1" hangingPunct="1">
              <a:buClr>
                <a:schemeClr val="accent2"/>
              </a:buClr>
            </a:pPr>
            <a:r>
              <a:rPr lang="en-US" sz="1400" b="1" dirty="0" smtClean="0">
                <a:latin typeface="Verdana" pitchFamily="34" charset="0"/>
              </a:rPr>
              <a:t>Costs JPL (for duration of project)</a:t>
            </a:r>
          </a:p>
          <a:p>
            <a:pPr eaLnBrk="1" hangingPunct="1">
              <a:buClr>
                <a:schemeClr val="accent2"/>
              </a:buClr>
            </a:pPr>
            <a:r>
              <a:rPr lang="en-US" sz="1400" b="1" dirty="0" smtClean="0">
                <a:latin typeface="Verdana" pitchFamily="34" charset="0"/>
              </a:rPr>
              <a:t>JPL Workforce Status</a:t>
            </a:r>
          </a:p>
          <a:p>
            <a:pPr eaLnBrk="1" hangingPunct="1">
              <a:buClr>
                <a:schemeClr val="accent2"/>
              </a:buClr>
            </a:pPr>
            <a:r>
              <a:rPr lang="en-US" sz="1400" b="1" dirty="0" smtClean="0">
                <a:latin typeface="Verdana" pitchFamily="34" charset="0"/>
              </a:rPr>
              <a:t>Costs Entire Project (for duration of project)</a:t>
            </a:r>
          </a:p>
          <a:p>
            <a:pPr eaLnBrk="1" hangingPunct="1">
              <a:buClr>
                <a:schemeClr val="accent2"/>
              </a:buClr>
            </a:pPr>
            <a:r>
              <a:rPr lang="en-US" sz="1400" b="1" dirty="0" smtClean="0">
                <a:latin typeface="Verdana" pitchFamily="34" charset="0"/>
              </a:rPr>
              <a:t>Acronyms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p:cNvSpPr>
          <p:nvPr/>
        </p:nvSpPr>
        <p:spPr bwMode="auto">
          <a:xfrm>
            <a:off x="1143000" y="133349"/>
            <a:ext cx="6858000" cy="71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b="1" dirty="0" smtClean="0">
                <a:solidFill>
                  <a:schemeClr val="accent2"/>
                </a:solidFill>
                <a:latin typeface="Geneva" pitchFamily="-106" charset="0"/>
              </a:rPr>
              <a:t>Schedule – Years one to three</a:t>
            </a:r>
          </a:p>
          <a:p>
            <a:pPr algn="ctr"/>
            <a:r>
              <a:rPr lang="en-US" sz="2000" b="1" dirty="0" smtClean="0">
                <a:solidFill>
                  <a:schemeClr val="accent2"/>
                </a:solidFill>
                <a:latin typeface="Geneva" pitchFamily="-106" charset="0"/>
              </a:rPr>
              <a:t>Start of project: May 15, 2012</a:t>
            </a:r>
            <a:endParaRPr lang="en-US" sz="2000" b="1" dirty="0">
              <a:solidFill>
                <a:schemeClr val="accent2"/>
              </a:solidFill>
              <a:latin typeface="Geneva" pitchFamily="-106" charset="0"/>
            </a:endParaRPr>
          </a:p>
        </p:txBody>
      </p:sp>
      <p:pic>
        <p:nvPicPr>
          <p:cNvPr id="25644"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84" y="1113560"/>
            <a:ext cx="8008361" cy="5190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p:cNvSpPr>
          <p:nvPr/>
        </p:nvSpPr>
        <p:spPr bwMode="auto">
          <a:xfrm>
            <a:off x="1143000" y="13335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b="1" dirty="0" smtClean="0">
                <a:solidFill>
                  <a:schemeClr val="accent2"/>
                </a:solidFill>
                <a:latin typeface="Geneva" pitchFamily="-106" charset="0"/>
              </a:rPr>
              <a:t>Schedule – year 4</a:t>
            </a:r>
          </a:p>
          <a:p>
            <a:pPr algn="ctr"/>
            <a:r>
              <a:rPr lang="en-US" sz="2000" b="1" dirty="0" smtClean="0">
                <a:solidFill>
                  <a:schemeClr val="accent2"/>
                </a:solidFill>
                <a:latin typeface="Geneva" pitchFamily="-106" charset="0"/>
              </a:rPr>
              <a:t>Infusion at NOAA</a:t>
            </a:r>
            <a:endParaRPr lang="en-US" sz="2000" b="1" dirty="0">
              <a:solidFill>
                <a:schemeClr val="accent2"/>
              </a:solidFill>
              <a:latin typeface="Geneva" pitchFamily="-106" charset="0"/>
            </a:endParaRPr>
          </a:p>
        </p:txBody>
      </p:sp>
      <p:pic>
        <p:nvPicPr>
          <p:cNvPr id="1026" name="Picture 2" descr="tabl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30" y="1462160"/>
            <a:ext cx="7715712" cy="406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6427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4743450" y="1058425"/>
            <a:ext cx="4302125" cy="4745038"/>
          </a:xfrm>
          <a:ln>
            <a:solidFill>
              <a:schemeClr val="tx2"/>
            </a:solidFill>
            <a:miter lim="800000"/>
            <a:headEnd/>
            <a:tailEnd/>
          </a:ln>
        </p:spPr>
        <p:txBody>
          <a:bodyPr/>
          <a:lstStyle/>
          <a:p>
            <a:pPr eaLnBrk="1" hangingPunct="1">
              <a:lnSpc>
                <a:spcPct val="80000"/>
              </a:lnSpc>
              <a:buFontTx/>
              <a:buNone/>
            </a:pPr>
            <a:r>
              <a:rPr lang="en-US" sz="1600" b="1" dirty="0" smtClean="0">
                <a:solidFill>
                  <a:srgbClr val="2D2DB9"/>
                </a:solidFill>
                <a:latin typeface="Verdana" pitchFamily="34" charset="0"/>
                <a:ea typeface="Verdana" pitchFamily="34" charset="0"/>
                <a:cs typeface="Verdana" pitchFamily="34" charset="0"/>
              </a:rPr>
              <a:t>Target date: November 15, 2014</a:t>
            </a:r>
            <a:endParaRPr lang="en-US" sz="1600" b="1" dirty="0" smtClean="0">
              <a:latin typeface="Verdana" pitchFamily="34" charset="0"/>
              <a:ea typeface="Verdana" pitchFamily="34" charset="0"/>
              <a:cs typeface="Verdana" pitchFamily="34" charset="0"/>
            </a:endParaRPr>
          </a:p>
          <a:p>
            <a:pPr>
              <a:buFont typeface="+mj-lt"/>
              <a:buAutoNum type="arabicPeriod"/>
            </a:pPr>
            <a:r>
              <a:rPr lang="en-US" sz="1600" dirty="0" smtClean="0">
                <a:latin typeface="Verdana" pitchFamily="34" charset="0"/>
                <a:ea typeface="Verdana" pitchFamily="34" charset="0"/>
                <a:cs typeface="Verdana" pitchFamily="34" charset="0"/>
              </a:rPr>
              <a:t>Reviewed system requirements – No alterations needed</a:t>
            </a:r>
          </a:p>
          <a:p>
            <a:pPr>
              <a:buFont typeface="+mj-lt"/>
              <a:buAutoNum type="arabicPeriod"/>
            </a:pPr>
            <a:r>
              <a:rPr lang="en-US" sz="1600" dirty="0" smtClean="0">
                <a:latin typeface="Verdana" pitchFamily="34" charset="0"/>
                <a:ea typeface="Verdana" pitchFamily="34" charset="0"/>
                <a:cs typeface="Verdana" pitchFamily="34" charset="0"/>
              </a:rPr>
              <a:t>17 Geodetic Module and </a:t>
            </a:r>
            <a:r>
              <a:rPr lang="en-US" sz="1600" dirty="0">
                <a:latin typeface="Verdana" pitchFamily="34" charset="0"/>
                <a:ea typeface="Verdana" pitchFamily="34" charset="0"/>
                <a:cs typeface="Verdana" pitchFamily="34" charset="0"/>
              </a:rPr>
              <a:t>MEMS </a:t>
            </a:r>
            <a:r>
              <a:rPr lang="en-US" sz="1600" dirty="0" smtClean="0">
                <a:latin typeface="Verdana" pitchFamily="34" charset="0"/>
                <a:ea typeface="Verdana" pitchFamily="34" charset="0"/>
                <a:cs typeface="Verdana" pitchFamily="34" charset="0"/>
              </a:rPr>
              <a:t>accelerometer packages deployed and operational at real-time GPS stations across the southern San Andreas fault system</a:t>
            </a:r>
          </a:p>
          <a:p>
            <a:pPr>
              <a:buFont typeface="+mj-lt"/>
              <a:buAutoNum type="arabicPeriod"/>
            </a:pPr>
            <a:r>
              <a:rPr lang="en-US" sz="1600" dirty="0" smtClean="0">
                <a:latin typeface="Verdana" pitchFamily="34" charset="0"/>
                <a:ea typeface="Verdana" pitchFamily="34" charset="0"/>
                <a:cs typeface="Verdana" pitchFamily="34" charset="0"/>
              </a:rPr>
              <a:t>Testing capabilities of MEMS met sensors for PWV estimation at a station near SIO, compared to top of the line met sensor at the site.</a:t>
            </a:r>
          </a:p>
          <a:p>
            <a:pPr>
              <a:buFont typeface="+mj-lt"/>
              <a:buAutoNum type="arabicPeriod"/>
            </a:pPr>
            <a:r>
              <a:rPr lang="en-US" sz="1600" dirty="0" smtClean="0">
                <a:latin typeface="Verdana" pitchFamily="34" charset="0"/>
                <a:ea typeface="Verdana" pitchFamily="34" charset="0"/>
                <a:cs typeface="Verdana" pitchFamily="34" charset="0"/>
              </a:rPr>
              <a:t>Shake table tests in early December (2013) will be done to field test MEMS accelerometers when subjected to seismic shaking</a:t>
            </a:r>
          </a:p>
          <a:p>
            <a:pPr eaLnBrk="1" hangingPunct="1">
              <a:lnSpc>
                <a:spcPct val="80000"/>
              </a:lnSpc>
              <a:buFontTx/>
              <a:buNone/>
            </a:pPr>
            <a:endParaRPr lang="en-US" sz="1600" dirty="0" smtClean="0">
              <a:latin typeface="Verdana" pitchFamily="34" charset="0"/>
              <a:ea typeface="Verdana" pitchFamily="34" charset="0"/>
              <a:cs typeface="Verdana" pitchFamily="34" charset="0"/>
            </a:endParaRPr>
          </a:p>
          <a:p>
            <a:pPr eaLnBrk="1" hangingPunct="1">
              <a:lnSpc>
                <a:spcPct val="80000"/>
              </a:lnSpc>
              <a:buFontTx/>
              <a:buNone/>
            </a:pPr>
            <a:r>
              <a:rPr lang="en-US" sz="1600" b="1" dirty="0" smtClean="0">
                <a:solidFill>
                  <a:srgbClr val="2D2DB9"/>
                </a:solidFill>
                <a:latin typeface="Verdana" pitchFamily="34" charset="0"/>
                <a:ea typeface="Verdana" pitchFamily="34" charset="0"/>
                <a:cs typeface="Verdana" pitchFamily="34" charset="0"/>
              </a:rPr>
              <a:t>Excellent progress towards project goals</a:t>
            </a:r>
          </a:p>
          <a:p>
            <a:pPr eaLnBrk="1" hangingPunct="1">
              <a:lnSpc>
                <a:spcPct val="80000"/>
              </a:lnSpc>
              <a:buFontTx/>
              <a:buAutoNum type="arabicPeriod"/>
            </a:pPr>
            <a:endParaRPr lang="en-US" sz="1200" dirty="0" smtClean="0">
              <a:solidFill>
                <a:schemeClr val="folHlink"/>
              </a:solidFill>
            </a:endParaRPr>
          </a:p>
        </p:txBody>
      </p:sp>
      <p:sp>
        <p:nvSpPr>
          <p:cNvPr id="28675" name="Text Box 4"/>
          <p:cNvSpPr txBox="1">
            <a:spLocks noChangeArrowheads="1"/>
          </p:cNvSpPr>
          <p:nvPr/>
        </p:nvSpPr>
        <p:spPr bwMode="auto">
          <a:xfrm>
            <a:off x="457200" y="1054100"/>
            <a:ext cx="4152900" cy="5410200"/>
          </a:xfrm>
          <a:prstGeom prst="rect">
            <a:avLst/>
          </a:prstGeom>
          <a:solidFill>
            <a:srgbClr val="CCFFCC"/>
          </a:solidFill>
          <a:ln w="9525">
            <a:solidFill>
              <a:schemeClr val="tx2"/>
            </a:solidFill>
            <a:miter lim="800000"/>
            <a:headEnd/>
            <a:tailEnd/>
          </a:ln>
        </p:spPr>
        <p:txBody>
          <a:bodyPr/>
          <a:lstStyle>
            <a:lvl1pPr marL="190500" indent="-190500"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marL="0" indent="0">
              <a:lnSpc>
                <a:spcPct val="85000"/>
              </a:lnSpc>
              <a:spcBef>
                <a:spcPct val="35000"/>
              </a:spcBef>
            </a:pPr>
            <a:r>
              <a:rPr lang="en-US" sz="1600" dirty="0" smtClean="0">
                <a:latin typeface="Verdana" pitchFamily="34" charset="0"/>
                <a:ea typeface="Verdana" pitchFamily="34" charset="0"/>
                <a:cs typeface="Verdana" pitchFamily="34" charset="0"/>
              </a:rPr>
              <a:t>1. Develop a power-efficient, low-cost, plug-in Geodetic Module as a prototype for the next-generation geodetic station, including GPS, accelerometer and meteorological sensors</a:t>
            </a:r>
            <a:endParaRPr lang="en-US" sz="1600" dirty="0" smtClean="0">
              <a:solidFill>
                <a:srgbClr val="000000"/>
              </a:solidFill>
              <a:latin typeface="Verdana" pitchFamily="34" charset="0"/>
              <a:ea typeface="Verdana" pitchFamily="34" charset="0"/>
              <a:cs typeface="Verdana" pitchFamily="34" charset="0"/>
            </a:endParaRPr>
          </a:p>
          <a:p>
            <a:pPr eaLnBrk="1" hangingPunct="1"/>
            <a:endParaRPr lang="en-US" sz="1600" dirty="0" smtClean="0">
              <a:latin typeface="Verdana" pitchFamily="34" charset="0"/>
              <a:ea typeface="Verdana" pitchFamily="34" charset="0"/>
              <a:cs typeface="Verdana" pitchFamily="34" charset="0"/>
            </a:endParaRPr>
          </a:p>
          <a:p>
            <a:pPr eaLnBrk="1" hangingPunct="1">
              <a:buFont typeface="Arial" charset="0"/>
              <a:buChar char="•"/>
            </a:pPr>
            <a:r>
              <a:rPr lang="en-US" sz="1600" dirty="0" smtClean="0">
                <a:latin typeface="Verdana" pitchFamily="34" charset="0"/>
                <a:ea typeface="Verdana" pitchFamily="34" charset="0"/>
                <a:cs typeface="Verdana" pitchFamily="34" charset="0"/>
              </a:rPr>
              <a:t>System requirements evaluation</a:t>
            </a:r>
          </a:p>
          <a:p>
            <a:pPr eaLnBrk="1" hangingPunct="1">
              <a:buFont typeface="Arial" charset="0"/>
              <a:buChar char="•"/>
            </a:pPr>
            <a:r>
              <a:rPr lang="en-US" sz="1600" dirty="0" smtClean="0">
                <a:latin typeface="Verdana" pitchFamily="34" charset="0"/>
                <a:ea typeface="Verdana" pitchFamily="34" charset="0"/>
                <a:cs typeface="Verdana" pitchFamily="34" charset="0"/>
              </a:rPr>
              <a:t>System architecture design</a:t>
            </a:r>
          </a:p>
          <a:p>
            <a:pPr eaLnBrk="1" hangingPunct="1">
              <a:buFont typeface="Arial" charset="0"/>
              <a:buChar char="•"/>
            </a:pPr>
            <a:r>
              <a:rPr lang="en-US" sz="1600" dirty="0" smtClean="0">
                <a:latin typeface="Verdana" pitchFamily="34" charset="0"/>
                <a:ea typeface="Verdana" pitchFamily="34" charset="0"/>
                <a:cs typeface="Verdana" pitchFamily="34" charset="0"/>
              </a:rPr>
              <a:t>Evaluate prototype modules</a:t>
            </a:r>
          </a:p>
          <a:p>
            <a:pPr eaLnBrk="1" hangingPunct="1">
              <a:buFont typeface="Arial" charset="0"/>
              <a:buChar char="•"/>
            </a:pPr>
            <a:r>
              <a:rPr lang="en-US" sz="1600" dirty="0" smtClean="0">
                <a:latin typeface="Verdana" pitchFamily="34" charset="0"/>
                <a:ea typeface="Verdana" pitchFamily="34" charset="0"/>
                <a:cs typeface="Verdana" pitchFamily="34" charset="0"/>
              </a:rPr>
              <a:t>Phase I field installation (6 modules)</a:t>
            </a:r>
          </a:p>
          <a:p>
            <a:pPr eaLnBrk="1" hangingPunct="1">
              <a:buFont typeface="Arial" charset="0"/>
              <a:buChar char="•"/>
            </a:pPr>
            <a:r>
              <a:rPr lang="en-US" sz="1600" dirty="0" smtClean="0">
                <a:latin typeface="Verdana" pitchFamily="34" charset="0"/>
                <a:ea typeface="Verdana" pitchFamily="34" charset="0"/>
                <a:cs typeface="Verdana" pitchFamily="34" charset="0"/>
              </a:rPr>
              <a:t>Phase II field installation (10 modules)</a:t>
            </a:r>
          </a:p>
          <a:p>
            <a:pPr eaLnBrk="1" hangingPunct="1">
              <a:buFont typeface="Arial" charset="0"/>
              <a:buChar char="•"/>
            </a:pPr>
            <a:r>
              <a:rPr lang="en-US" sz="1600" dirty="0" smtClean="0">
                <a:latin typeface="Verdana" pitchFamily="34" charset="0"/>
                <a:ea typeface="Verdana" pitchFamily="34" charset="0"/>
                <a:cs typeface="Verdana" pitchFamily="34" charset="0"/>
              </a:rPr>
              <a:t>Phase III field installation (10 modules)</a:t>
            </a:r>
          </a:p>
          <a:p>
            <a:pPr eaLnBrk="1" hangingPunct="1">
              <a:buFont typeface="Arial" charset="0"/>
              <a:buChar char="•"/>
            </a:pPr>
            <a:r>
              <a:rPr lang="en-US" sz="1600" dirty="0" smtClean="0">
                <a:latin typeface="Verdana" pitchFamily="34" charset="0"/>
                <a:ea typeface="Verdana" pitchFamily="34" charset="0"/>
                <a:cs typeface="Verdana" pitchFamily="34" charset="0"/>
              </a:rPr>
              <a:t>Modules reassessment</a:t>
            </a:r>
          </a:p>
          <a:p>
            <a:pPr eaLnBrk="1" hangingPunct="1">
              <a:buFont typeface="Arial" charset="0"/>
              <a:buChar char="•"/>
            </a:pPr>
            <a:endParaRPr lang="en-US" sz="1200" dirty="0">
              <a:latin typeface="Verdana" pitchFamily="34" charset="0"/>
            </a:endParaRPr>
          </a:p>
          <a:p>
            <a:pPr eaLnBrk="1" hangingPunct="1">
              <a:buFont typeface="Arial" charset="0"/>
              <a:buChar char="•"/>
            </a:pPr>
            <a:endParaRPr lang="en-US" sz="1200" dirty="0" smtClean="0">
              <a:latin typeface="Verdana" pitchFamily="34" charset="0"/>
            </a:endParaRPr>
          </a:p>
          <a:p>
            <a:pPr eaLnBrk="1" hangingPunct="1">
              <a:buFont typeface="Arial" charset="0"/>
              <a:buChar char="•"/>
            </a:pPr>
            <a:endParaRPr lang="en-US" sz="1200" dirty="0">
              <a:latin typeface="Verdana" pitchFamily="34" charset="0"/>
            </a:endParaRPr>
          </a:p>
        </p:txBody>
      </p:sp>
      <p:sp>
        <p:nvSpPr>
          <p:cNvPr id="28676" name="Title 1"/>
          <p:cNvSpPr>
            <a:spLocks/>
          </p:cNvSpPr>
          <p:nvPr/>
        </p:nvSpPr>
        <p:spPr bwMode="auto">
          <a:xfrm>
            <a:off x="1143000" y="762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b="1" dirty="0">
                <a:solidFill>
                  <a:schemeClr val="accent2"/>
                </a:solidFill>
                <a:latin typeface="Geneva" pitchFamily="-106" charset="0"/>
              </a:rPr>
              <a:t>Task and Schedule Status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4294967295"/>
          </p:nvPr>
        </p:nvSpPr>
        <p:spPr>
          <a:xfrm>
            <a:off x="4743450" y="1058425"/>
            <a:ext cx="4302125" cy="4745038"/>
          </a:xfrm>
          <a:ln>
            <a:solidFill>
              <a:schemeClr val="tx2"/>
            </a:solidFill>
            <a:miter lim="800000"/>
            <a:headEnd/>
            <a:tailEnd/>
          </a:ln>
        </p:spPr>
        <p:txBody>
          <a:bodyPr/>
          <a:lstStyle/>
          <a:p>
            <a:pPr marL="457200" indent="-457200" eaLnBrk="1" hangingPunct="1">
              <a:lnSpc>
                <a:spcPct val="80000"/>
              </a:lnSpc>
              <a:buFontTx/>
              <a:buNone/>
            </a:pPr>
            <a:r>
              <a:rPr lang="en-US" sz="1600" b="1" dirty="0" smtClean="0">
                <a:solidFill>
                  <a:srgbClr val="2D2DB9"/>
                </a:solidFill>
                <a:latin typeface="Verdana" pitchFamily="34" charset="0"/>
                <a:ea typeface="Verdana" pitchFamily="34" charset="0"/>
                <a:cs typeface="Verdana" pitchFamily="34" charset="0"/>
              </a:rPr>
              <a:t>Target date: February 15, 2015</a:t>
            </a:r>
          </a:p>
          <a:p>
            <a:pPr>
              <a:buFont typeface="+mj-lt"/>
              <a:buAutoNum type="arabicPeriod"/>
            </a:pPr>
            <a:r>
              <a:rPr lang="en-US" sz="1600" dirty="0">
                <a:latin typeface="Verdana" pitchFamily="34" charset="0"/>
                <a:ea typeface="Verdana" pitchFamily="34" charset="0"/>
                <a:cs typeface="Verdana" pitchFamily="34" charset="0"/>
              </a:rPr>
              <a:t>Reviewed system </a:t>
            </a:r>
            <a:r>
              <a:rPr lang="en-US" sz="1600" dirty="0" smtClean="0">
                <a:latin typeface="Verdana" pitchFamily="34" charset="0"/>
                <a:ea typeface="Verdana" pitchFamily="34" charset="0"/>
                <a:cs typeface="Verdana" pitchFamily="34" charset="0"/>
              </a:rPr>
              <a:t>requirements – No </a:t>
            </a:r>
            <a:r>
              <a:rPr lang="en-US" sz="1600" dirty="0">
                <a:latin typeface="Verdana" pitchFamily="34" charset="0"/>
                <a:ea typeface="Verdana" pitchFamily="34" charset="0"/>
                <a:cs typeface="Verdana" pitchFamily="34" charset="0"/>
              </a:rPr>
              <a:t>alterations </a:t>
            </a:r>
            <a:r>
              <a:rPr lang="en-US" sz="1600" dirty="0" smtClean="0">
                <a:latin typeface="Verdana" pitchFamily="34" charset="0"/>
                <a:ea typeface="Verdana" pitchFamily="34" charset="0"/>
                <a:cs typeface="Verdana" pitchFamily="34" charset="0"/>
              </a:rPr>
              <a:t>needed</a:t>
            </a:r>
          </a:p>
          <a:p>
            <a:pPr>
              <a:buFont typeface="+mj-lt"/>
              <a:buAutoNum type="arabicPeriod"/>
            </a:pPr>
            <a:r>
              <a:rPr lang="en-US" sz="1600" dirty="0" smtClean="0">
                <a:latin typeface="Verdana" pitchFamily="34" charset="0"/>
                <a:ea typeface="Verdana" pitchFamily="34" charset="0"/>
                <a:cs typeface="Verdana" pitchFamily="34" charset="0"/>
              </a:rPr>
              <a:t>Conducted shake table tests to reevaluate Kalman filter software </a:t>
            </a:r>
          </a:p>
          <a:p>
            <a:pPr>
              <a:buFont typeface="+mj-lt"/>
              <a:buAutoNum type="arabicPeriod"/>
            </a:pPr>
            <a:r>
              <a:rPr lang="en-US" sz="1600" dirty="0" smtClean="0">
                <a:latin typeface="Verdana" pitchFamily="34" charset="0"/>
                <a:ea typeface="Verdana" pitchFamily="34" charset="0"/>
                <a:cs typeface="Verdana" pitchFamily="34" charset="0"/>
              </a:rPr>
              <a:t>Implemented PPP-AR service for satellite clocks and FCBs</a:t>
            </a:r>
            <a:endParaRPr lang="en-US" sz="1600" dirty="0">
              <a:latin typeface="Verdana" pitchFamily="34" charset="0"/>
              <a:ea typeface="Verdana" pitchFamily="34" charset="0"/>
              <a:cs typeface="Verdana" pitchFamily="34" charset="0"/>
            </a:endParaRPr>
          </a:p>
          <a:p>
            <a:pPr>
              <a:buFont typeface="+mj-lt"/>
              <a:buAutoNum type="arabicPeriod"/>
            </a:pPr>
            <a:r>
              <a:rPr lang="en-US" sz="1600" dirty="0" smtClean="0">
                <a:latin typeface="Verdana" pitchFamily="34" charset="0"/>
                <a:ea typeface="Verdana" pitchFamily="34" charset="0"/>
                <a:cs typeface="Verdana" pitchFamily="34" charset="0"/>
              </a:rPr>
              <a:t>Conversion of PPP-AR Fortran code to Java environment (in progress)</a:t>
            </a:r>
          </a:p>
          <a:p>
            <a:pPr>
              <a:buFont typeface="+mj-lt"/>
              <a:buAutoNum type="arabicPeriod"/>
            </a:pPr>
            <a:r>
              <a:rPr lang="en-US" sz="1600" dirty="0" smtClean="0">
                <a:latin typeface="Verdana" pitchFamily="34" charset="0"/>
                <a:ea typeface="Verdana" pitchFamily="34" charset="0"/>
                <a:cs typeface="Verdana" pitchFamily="34" charset="0"/>
              </a:rPr>
              <a:t>Used PPP-AR to estimate broadband displacements for August 26, 2012 Brawley swarm</a:t>
            </a:r>
          </a:p>
          <a:p>
            <a:pPr>
              <a:buFont typeface="+mj-lt"/>
              <a:buAutoNum type="arabicPeriod"/>
            </a:pPr>
            <a:r>
              <a:rPr lang="en-US" sz="1600" dirty="0" smtClean="0">
                <a:latin typeface="Verdana" pitchFamily="34" charset="0"/>
                <a:ea typeface="Verdana" pitchFamily="34" charset="0"/>
                <a:cs typeface="Verdana" pitchFamily="34" charset="0"/>
              </a:rPr>
              <a:t>Published 2 studies on 2011 Mw 9.0 Tohoku-oki earthquake &amp; tsunami</a:t>
            </a:r>
          </a:p>
          <a:p>
            <a:pPr>
              <a:buFont typeface="+mj-lt"/>
              <a:buAutoNum type="arabicPeriod"/>
            </a:pPr>
            <a:r>
              <a:rPr lang="en-US" sz="1600" dirty="0" smtClean="0">
                <a:latin typeface="Verdana" pitchFamily="34" charset="0"/>
                <a:ea typeface="Verdana" pitchFamily="34" charset="0"/>
                <a:cs typeface="Verdana" pitchFamily="34" charset="0"/>
              </a:rPr>
              <a:t>Implemented server-based Kalman filter to produce seismogeodetic displacements</a:t>
            </a:r>
          </a:p>
          <a:p>
            <a:pPr marL="457200" indent="-457200" eaLnBrk="1" hangingPunct="1">
              <a:lnSpc>
                <a:spcPct val="80000"/>
              </a:lnSpc>
            </a:pPr>
            <a:endParaRPr lang="en-US" sz="1600" dirty="0" smtClean="0">
              <a:solidFill>
                <a:schemeClr val="folHlink"/>
              </a:solidFill>
              <a:latin typeface="Verdana" pitchFamily="34" charset="0"/>
              <a:ea typeface="Verdana" pitchFamily="34" charset="0"/>
              <a:cs typeface="Verdana" pitchFamily="34" charset="0"/>
            </a:endParaRPr>
          </a:p>
          <a:p>
            <a:pPr marL="457200" indent="-457200" eaLnBrk="1" hangingPunct="1">
              <a:lnSpc>
                <a:spcPct val="80000"/>
              </a:lnSpc>
              <a:buFontTx/>
              <a:buNone/>
            </a:pPr>
            <a:r>
              <a:rPr lang="en-US" sz="1600" b="1" dirty="0" smtClean="0">
                <a:solidFill>
                  <a:srgbClr val="2D2DB9"/>
                </a:solidFill>
                <a:latin typeface="Verdana" pitchFamily="34" charset="0"/>
                <a:ea typeface="Verdana" pitchFamily="34" charset="0"/>
                <a:cs typeface="Verdana" pitchFamily="34" charset="0"/>
              </a:rPr>
              <a:t>Excellent progress towards project goals</a:t>
            </a:r>
          </a:p>
          <a:p>
            <a:pPr marL="457200" indent="-457200" eaLnBrk="1" hangingPunct="1">
              <a:lnSpc>
                <a:spcPct val="80000"/>
              </a:lnSpc>
              <a:buFontTx/>
              <a:buNone/>
            </a:pPr>
            <a:endParaRPr lang="en-US" sz="1200" dirty="0" smtClean="0">
              <a:solidFill>
                <a:schemeClr val="folHlink"/>
              </a:solidFill>
            </a:endParaRPr>
          </a:p>
        </p:txBody>
      </p:sp>
      <p:sp>
        <p:nvSpPr>
          <p:cNvPr id="29699" name="Text Box 4"/>
          <p:cNvSpPr txBox="1">
            <a:spLocks noChangeArrowheads="1"/>
          </p:cNvSpPr>
          <p:nvPr/>
        </p:nvSpPr>
        <p:spPr bwMode="auto">
          <a:xfrm>
            <a:off x="457200" y="1054100"/>
            <a:ext cx="4152900" cy="5410200"/>
          </a:xfrm>
          <a:prstGeom prst="rect">
            <a:avLst/>
          </a:prstGeom>
          <a:solidFill>
            <a:srgbClr val="CCFFCC"/>
          </a:solidFill>
          <a:ln w="9525">
            <a:solidFill>
              <a:schemeClr val="tx2"/>
            </a:solidFill>
            <a:miter lim="800000"/>
            <a:headEnd/>
            <a:tailEnd/>
          </a:ln>
        </p:spPr>
        <p:txBody>
          <a:bodyPr/>
          <a:lstStyle>
            <a:lvl1pPr marL="190500" indent="-190500"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marL="0" indent="0">
              <a:lnSpc>
                <a:spcPct val="85000"/>
              </a:lnSpc>
              <a:spcBef>
                <a:spcPct val="35000"/>
              </a:spcBef>
            </a:pPr>
            <a:r>
              <a:rPr lang="en-US" sz="1600" dirty="0" smtClean="0">
                <a:latin typeface="Verdana" pitchFamily="34" charset="0"/>
                <a:ea typeface="Verdana" pitchFamily="34" charset="0"/>
                <a:cs typeface="Verdana" pitchFamily="34" charset="0"/>
              </a:rPr>
              <a:t>2. Generate </a:t>
            </a:r>
            <a:r>
              <a:rPr lang="en-US" sz="1600" dirty="0">
                <a:latin typeface="Verdana" pitchFamily="34" charset="0"/>
                <a:ea typeface="Verdana" pitchFamily="34" charset="0"/>
                <a:cs typeface="Verdana" pitchFamily="34" charset="0"/>
              </a:rPr>
              <a:t>on-the-fly higher-order data products including millimeter-level displacements and precipitable water within the geodetic module rather than at a central processing facility as has been the prevailing </a:t>
            </a:r>
            <a:r>
              <a:rPr lang="en-US" sz="1600" dirty="0" smtClean="0">
                <a:latin typeface="Verdana" pitchFamily="34" charset="0"/>
                <a:ea typeface="Verdana" pitchFamily="34" charset="0"/>
                <a:cs typeface="Verdana" pitchFamily="34" charset="0"/>
              </a:rPr>
              <a:t>paradigm</a:t>
            </a:r>
          </a:p>
          <a:p>
            <a:pPr marL="119063" indent="-119063">
              <a:lnSpc>
                <a:spcPct val="85000"/>
              </a:lnSpc>
              <a:spcBef>
                <a:spcPct val="35000"/>
              </a:spcBef>
              <a:buFont typeface="Arial" charset="0"/>
              <a:buChar char="•"/>
            </a:pPr>
            <a:endParaRPr lang="en-US" sz="1600" dirty="0">
              <a:latin typeface="Verdana" pitchFamily="34" charset="0"/>
              <a:ea typeface="Verdana" pitchFamily="34" charset="0"/>
              <a:cs typeface="Verdana" pitchFamily="34" charset="0"/>
            </a:endParaRP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Algorithm requirements evaluations</a:t>
            </a: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Software design</a:t>
            </a: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Software development</a:t>
            </a: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Software embedding in Geodetic Module</a:t>
            </a: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Upload to Geodetic Module</a:t>
            </a: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Software reassessment</a:t>
            </a:r>
          </a:p>
          <a:p>
            <a:pPr marL="119063" indent="-119063">
              <a:lnSpc>
                <a:spcPct val="85000"/>
              </a:lnSpc>
              <a:spcBef>
                <a:spcPct val="35000"/>
              </a:spcBef>
              <a:buFont typeface="Arial" charset="0"/>
              <a:buChar char="•"/>
            </a:pPr>
            <a:endParaRPr lang="en-US" sz="1600" dirty="0" smtClean="0">
              <a:latin typeface="Verdana" pitchFamily="34" charset="0"/>
              <a:ea typeface="Verdana" pitchFamily="34" charset="0"/>
              <a:cs typeface="Verdana" pitchFamily="34" charset="0"/>
            </a:endParaRPr>
          </a:p>
          <a:p>
            <a:pPr marL="119063" indent="-119063">
              <a:lnSpc>
                <a:spcPct val="85000"/>
              </a:lnSpc>
              <a:spcBef>
                <a:spcPct val="35000"/>
              </a:spcBef>
              <a:buFont typeface="Arial" charset="0"/>
              <a:buChar char="•"/>
            </a:pPr>
            <a:endParaRPr lang="en-US" sz="1600" dirty="0" smtClean="0">
              <a:latin typeface="Verdana" pitchFamily="34" charset="0"/>
              <a:ea typeface="Verdana" pitchFamily="34" charset="0"/>
              <a:cs typeface="Verdana" pitchFamily="34" charset="0"/>
            </a:endParaRPr>
          </a:p>
          <a:p>
            <a:pPr marL="119063" indent="-119063">
              <a:lnSpc>
                <a:spcPct val="85000"/>
              </a:lnSpc>
              <a:spcBef>
                <a:spcPct val="35000"/>
              </a:spcBef>
              <a:buFont typeface="Arial" charset="0"/>
              <a:buChar char="•"/>
            </a:pPr>
            <a:endParaRPr lang="en-US" sz="1600" dirty="0">
              <a:latin typeface="Verdana" pitchFamily="34" charset="0"/>
              <a:ea typeface="Verdana" pitchFamily="34" charset="0"/>
              <a:cs typeface="Verdana" pitchFamily="34" charset="0"/>
            </a:endParaRPr>
          </a:p>
        </p:txBody>
      </p:sp>
      <p:sp>
        <p:nvSpPr>
          <p:cNvPr id="29700" name="Title 1"/>
          <p:cNvSpPr>
            <a:spLocks/>
          </p:cNvSpPr>
          <p:nvPr/>
        </p:nvSpPr>
        <p:spPr bwMode="auto">
          <a:xfrm>
            <a:off x="1143000" y="762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b="1" dirty="0">
                <a:solidFill>
                  <a:schemeClr val="accent2"/>
                </a:solidFill>
                <a:latin typeface="Geneva" pitchFamily="-106" charset="0"/>
              </a:rPr>
              <a:t>Task and Schedule Status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4294967295"/>
          </p:nvPr>
        </p:nvSpPr>
        <p:spPr>
          <a:xfrm>
            <a:off x="4743450" y="1050671"/>
            <a:ext cx="4302125" cy="4745038"/>
          </a:xfrm>
          <a:ln>
            <a:solidFill>
              <a:schemeClr val="tx2"/>
            </a:solidFill>
            <a:miter lim="800000"/>
            <a:headEnd/>
            <a:tailEnd/>
          </a:ln>
        </p:spPr>
        <p:txBody>
          <a:bodyPr/>
          <a:lstStyle/>
          <a:p>
            <a:pPr eaLnBrk="1" hangingPunct="1">
              <a:spcBef>
                <a:spcPct val="0"/>
              </a:spcBef>
              <a:buFontTx/>
              <a:buNone/>
            </a:pPr>
            <a:r>
              <a:rPr lang="en-US" sz="1600" b="1" dirty="0" smtClean="0">
                <a:solidFill>
                  <a:srgbClr val="2D2DB9"/>
                </a:solidFill>
                <a:latin typeface="Verdana" pitchFamily="34" charset="0"/>
                <a:ea typeface="Verdana" pitchFamily="34" charset="0"/>
                <a:cs typeface="Verdana" pitchFamily="34" charset="0"/>
              </a:rPr>
              <a:t>Target Date: May 14, 2015</a:t>
            </a:r>
          </a:p>
          <a:p>
            <a:pPr eaLnBrk="1" hangingPunct="1">
              <a:spcBef>
                <a:spcPct val="0"/>
              </a:spcBef>
              <a:buAutoNum type="arabicPeriod"/>
            </a:pPr>
            <a:r>
              <a:rPr lang="en-US" sz="1600" dirty="0" smtClean="0">
                <a:latin typeface="Verdana" pitchFamily="34" charset="0"/>
                <a:ea typeface="Verdana" pitchFamily="34" charset="0"/>
                <a:cs typeface="Verdana" pitchFamily="34" charset="0"/>
              </a:rPr>
              <a:t>Tested e-Vigilio system for distribution of alerts</a:t>
            </a:r>
          </a:p>
          <a:p>
            <a:pPr eaLnBrk="1" hangingPunct="1">
              <a:spcBef>
                <a:spcPct val="0"/>
              </a:spcBef>
              <a:buAutoNum type="arabicPeriod"/>
            </a:pPr>
            <a:r>
              <a:rPr lang="en-US" sz="1600" dirty="0" smtClean="0">
                <a:latin typeface="Verdana" pitchFamily="34" charset="0"/>
                <a:ea typeface="Verdana" pitchFamily="34" charset="0"/>
                <a:cs typeface="Verdana" pitchFamily="34" charset="0"/>
              </a:rPr>
              <a:t>Implemented ERYO format at SOPAC and SCEDC</a:t>
            </a:r>
          </a:p>
          <a:p>
            <a:pPr eaLnBrk="1" hangingPunct="1">
              <a:spcBef>
                <a:spcPct val="0"/>
              </a:spcBef>
              <a:buAutoNum type="arabicPeriod"/>
            </a:pPr>
            <a:r>
              <a:rPr lang="en-US" sz="1600" dirty="0" smtClean="0">
                <a:latin typeface="Verdana" pitchFamily="34" charset="0"/>
                <a:ea typeface="Verdana" pitchFamily="34" charset="0"/>
                <a:cs typeface="Verdana" pitchFamily="34" charset="0"/>
              </a:rPr>
              <a:t>Implemented new accelerometer &amp; meteorological data formats</a:t>
            </a:r>
          </a:p>
          <a:p>
            <a:pPr eaLnBrk="1" hangingPunct="1">
              <a:spcBef>
                <a:spcPct val="0"/>
              </a:spcBef>
              <a:buAutoNum type="arabicPeriod"/>
            </a:pPr>
            <a:r>
              <a:rPr lang="en-US" sz="1600" dirty="0" smtClean="0">
                <a:latin typeface="Verdana" pitchFamily="34" charset="0"/>
                <a:ea typeface="Verdana" pitchFamily="34" charset="0"/>
                <a:cs typeface="Verdana" pitchFamily="34" charset="0"/>
              </a:rPr>
              <a:t>Several meetings with San Diego County Office of Emergency Services and UCSD Health Services at UCSD Medical Center in Hillcrest to discuss protocols and monitoring</a:t>
            </a:r>
          </a:p>
          <a:p>
            <a:pPr eaLnBrk="1" hangingPunct="1">
              <a:spcBef>
                <a:spcPct val="0"/>
              </a:spcBef>
              <a:buAutoNum type="arabicPeriod"/>
            </a:pPr>
            <a:r>
              <a:rPr lang="en-US" sz="1600" dirty="0" smtClean="0">
                <a:latin typeface="Verdana" pitchFamily="34" charset="0"/>
                <a:ea typeface="Verdana" pitchFamily="34" charset="0"/>
                <a:cs typeface="Verdana" pitchFamily="34" charset="0"/>
              </a:rPr>
              <a:t>Developing prototype interactive interface for GPS met weather forecasting with NOAA partners for consideration by NOAA AWIPS developers </a:t>
            </a:r>
          </a:p>
          <a:p>
            <a:pPr eaLnBrk="1" hangingPunct="1">
              <a:spcBef>
                <a:spcPct val="0"/>
              </a:spcBef>
              <a:buAutoNum type="arabicPeriod"/>
            </a:pPr>
            <a:endParaRPr lang="en-US" sz="1600" dirty="0" smtClean="0">
              <a:latin typeface="Verdana" pitchFamily="34" charset="0"/>
              <a:ea typeface="Verdana" pitchFamily="34" charset="0"/>
              <a:cs typeface="Verdana" pitchFamily="34" charset="0"/>
            </a:endParaRPr>
          </a:p>
          <a:p>
            <a:pPr marL="0" indent="3175" eaLnBrk="1" hangingPunct="1">
              <a:spcBef>
                <a:spcPct val="0"/>
              </a:spcBef>
              <a:buFontTx/>
              <a:buNone/>
            </a:pPr>
            <a:r>
              <a:rPr lang="en-US" sz="1600" b="1" dirty="0" smtClean="0">
                <a:solidFill>
                  <a:srgbClr val="2D2DB9"/>
                </a:solidFill>
                <a:latin typeface="Verdana" pitchFamily="34" charset="0"/>
                <a:ea typeface="Verdana" pitchFamily="34" charset="0"/>
                <a:cs typeface="Verdana" pitchFamily="34" charset="0"/>
              </a:rPr>
              <a:t>Sensor Web requirements will be driven by data users at local agencies and NOAA</a:t>
            </a:r>
            <a:endParaRPr lang="en-US" sz="1600" dirty="0" smtClean="0">
              <a:latin typeface="Verdana" pitchFamily="34" charset="0"/>
              <a:ea typeface="Verdana" pitchFamily="34" charset="0"/>
              <a:cs typeface="Verdana" pitchFamily="34" charset="0"/>
            </a:endParaRPr>
          </a:p>
          <a:p>
            <a:pPr eaLnBrk="1" hangingPunct="1">
              <a:lnSpc>
                <a:spcPct val="80000"/>
              </a:lnSpc>
              <a:buFontTx/>
              <a:buNone/>
            </a:pPr>
            <a:endParaRPr lang="en-US" sz="1200" b="1" dirty="0" smtClean="0">
              <a:solidFill>
                <a:schemeClr val="folHlink"/>
              </a:solidFill>
            </a:endParaRPr>
          </a:p>
          <a:p>
            <a:pPr eaLnBrk="1" hangingPunct="1">
              <a:lnSpc>
                <a:spcPct val="80000"/>
              </a:lnSpc>
            </a:pPr>
            <a:endParaRPr lang="en-US" sz="1200" dirty="0" smtClean="0">
              <a:solidFill>
                <a:schemeClr val="folHlink"/>
              </a:solidFill>
            </a:endParaRPr>
          </a:p>
        </p:txBody>
      </p:sp>
      <p:sp>
        <p:nvSpPr>
          <p:cNvPr id="30723" name="Text Box 4"/>
          <p:cNvSpPr txBox="1">
            <a:spLocks noChangeArrowheads="1"/>
          </p:cNvSpPr>
          <p:nvPr/>
        </p:nvSpPr>
        <p:spPr bwMode="auto">
          <a:xfrm>
            <a:off x="457200" y="1054100"/>
            <a:ext cx="4152900" cy="5410200"/>
          </a:xfrm>
          <a:prstGeom prst="rect">
            <a:avLst/>
          </a:prstGeom>
          <a:solidFill>
            <a:srgbClr val="CCFFCC"/>
          </a:solidFill>
          <a:ln w="9525">
            <a:solidFill>
              <a:schemeClr val="tx2"/>
            </a:solidFill>
            <a:miter lim="800000"/>
            <a:headEnd/>
            <a:tailEnd/>
          </a:ln>
        </p:spPr>
        <p:txBody>
          <a:bodyPr/>
          <a:lstStyle>
            <a:lvl1pPr marL="190500" indent="-190500"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marL="0" indent="0">
              <a:lnSpc>
                <a:spcPct val="85000"/>
              </a:lnSpc>
              <a:spcBef>
                <a:spcPct val="35000"/>
              </a:spcBef>
            </a:pPr>
            <a:r>
              <a:rPr lang="en-US" sz="1600" dirty="0" smtClean="0">
                <a:latin typeface="Verdana" pitchFamily="34" charset="0"/>
                <a:ea typeface="Verdana" pitchFamily="34" charset="0"/>
                <a:cs typeface="Verdana" pitchFamily="34" charset="0"/>
              </a:rPr>
              <a:t>3. Develop </a:t>
            </a:r>
            <a:r>
              <a:rPr lang="en-US" sz="1600" dirty="0">
                <a:latin typeface="Verdana" pitchFamily="34" charset="0"/>
                <a:ea typeface="Verdana" pitchFamily="34" charset="0"/>
                <a:cs typeface="Verdana" pitchFamily="34" charset="0"/>
              </a:rPr>
              <a:t>a real-time Sensor Web to allow autonomous sensors to transmit and receive information with the geodetic module via regional nodes and central facilities to allow for control functions, data, data product, model exchanges and </a:t>
            </a:r>
            <a:r>
              <a:rPr lang="en-US" sz="1600" dirty="0" smtClean="0">
                <a:latin typeface="Verdana" pitchFamily="34" charset="0"/>
                <a:ea typeface="Verdana" pitchFamily="34" charset="0"/>
                <a:cs typeface="Verdana" pitchFamily="34" charset="0"/>
              </a:rPr>
              <a:t>alarming</a:t>
            </a:r>
          </a:p>
          <a:p>
            <a:pPr marL="119063" indent="-119063">
              <a:lnSpc>
                <a:spcPct val="85000"/>
              </a:lnSpc>
              <a:spcBef>
                <a:spcPct val="35000"/>
              </a:spcBef>
              <a:buFont typeface="Arial" charset="0"/>
              <a:buChar char="•"/>
            </a:pPr>
            <a:endParaRPr lang="en-US" sz="1600" dirty="0">
              <a:latin typeface="Verdana" pitchFamily="34" charset="0"/>
              <a:ea typeface="Verdana" pitchFamily="34" charset="0"/>
              <a:cs typeface="Verdana" pitchFamily="34" charset="0"/>
            </a:endParaRP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Sensor </a:t>
            </a:r>
            <a:r>
              <a:rPr lang="en-US" sz="1600" dirty="0">
                <a:latin typeface="Verdana" pitchFamily="34" charset="0"/>
                <a:ea typeface="Verdana" pitchFamily="34" charset="0"/>
                <a:cs typeface="Verdana" pitchFamily="34" charset="0"/>
              </a:rPr>
              <a:t>W</a:t>
            </a:r>
            <a:r>
              <a:rPr lang="en-US" sz="1600" dirty="0" smtClean="0">
                <a:latin typeface="Verdana" pitchFamily="34" charset="0"/>
                <a:ea typeface="Verdana" pitchFamily="34" charset="0"/>
                <a:cs typeface="Verdana" pitchFamily="34" charset="0"/>
              </a:rPr>
              <a:t>eb requirements evaluation</a:t>
            </a:r>
          </a:p>
          <a:p>
            <a:pPr marL="119063" indent="-119063">
              <a:lnSpc>
                <a:spcPct val="85000"/>
              </a:lnSpc>
              <a:spcBef>
                <a:spcPct val="35000"/>
              </a:spcBef>
              <a:buFont typeface="Arial" charset="0"/>
              <a:buChar char="•"/>
            </a:pPr>
            <a:r>
              <a:rPr lang="en-US" sz="1600" dirty="0">
                <a:latin typeface="Verdana" pitchFamily="34" charset="0"/>
                <a:ea typeface="Verdana" pitchFamily="34" charset="0"/>
                <a:cs typeface="Verdana" pitchFamily="34" charset="0"/>
              </a:rPr>
              <a:t>D</a:t>
            </a:r>
            <a:r>
              <a:rPr lang="en-US" sz="1600" dirty="0" smtClean="0">
                <a:latin typeface="Verdana" pitchFamily="34" charset="0"/>
                <a:ea typeface="Verdana" pitchFamily="34" charset="0"/>
                <a:cs typeface="Verdana" pitchFamily="34" charset="0"/>
              </a:rPr>
              <a:t>esign</a:t>
            </a: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Software development</a:t>
            </a: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Install redundant proxy servers</a:t>
            </a: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Integration and publication</a:t>
            </a:r>
          </a:p>
          <a:p>
            <a:pPr marL="119063" indent="-119063">
              <a:lnSpc>
                <a:spcPct val="85000"/>
              </a:lnSpc>
              <a:spcBef>
                <a:spcPct val="35000"/>
              </a:spcBef>
              <a:buFont typeface="Arial" charset="0"/>
              <a:buChar char="•"/>
            </a:pPr>
            <a:r>
              <a:rPr lang="en-US" sz="1600" dirty="0" smtClean="0">
                <a:latin typeface="Verdana" pitchFamily="34" charset="0"/>
                <a:ea typeface="Verdana" pitchFamily="34" charset="0"/>
                <a:cs typeface="Verdana" pitchFamily="34" charset="0"/>
              </a:rPr>
              <a:t>Archive data and data products</a:t>
            </a:r>
          </a:p>
          <a:p>
            <a:pPr marL="119063" indent="-119063">
              <a:lnSpc>
                <a:spcPct val="85000"/>
              </a:lnSpc>
              <a:spcBef>
                <a:spcPct val="35000"/>
              </a:spcBef>
              <a:buFont typeface="Arial" charset="0"/>
              <a:buChar char="•"/>
            </a:pPr>
            <a:endParaRPr lang="en-US" sz="1600" dirty="0" smtClean="0">
              <a:latin typeface="Verdana" pitchFamily="34" charset="0"/>
              <a:ea typeface="Verdana" pitchFamily="34" charset="0"/>
              <a:cs typeface="Verdana" pitchFamily="34" charset="0"/>
            </a:endParaRPr>
          </a:p>
          <a:p>
            <a:pPr marL="119063" indent="-119063">
              <a:lnSpc>
                <a:spcPct val="85000"/>
              </a:lnSpc>
              <a:spcBef>
                <a:spcPct val="35000"/>
              </a:spcBef>
              <a:buFont typeface="Arial" charset="0"/>
              <a:buChar char="•"/>
            </a:pPr>
            <a:endParaRPr lang="en-US" sz="1600" dirty="0" smtClean="0">
              <a:latin typeface="Verdana" pitchFamily="34" charset="0"/>
              <a:ea typeface="Verdana" pitchFamily="34" charset="0"/>
              <a:cs typeface="Verdana" pitchFamily="34" charset="0"/>
            </a:endParaRPr>
          </a:p>
          <a:p>
            <a:pPr marL="119063" indent="-119063">
              <a:lnSpc>
                <a:spcPct val="85000"/>
              </a:lnSpc>
              <a:spcBef>
                <a:spcPct val="35000"/>
              </a:spcBef>
              <a:buFont typeface="Arial" charset="0"/>
              <a:buChar char="•"/>
            </a:pPr>
            <a:endParaRPr lang="en-US" sz="1600" dirty="0" smtClean="0">
              <a:latin typeface="Verdana" pitchFamily="34" charset="0"/>
              <a:ea typeface="Verdana" pitchFamily="34" charset="0"/>
              <a:cs typeface="Verdana" pitchFamily="34" charset="0"/>
            </a:endParaRPr>
          </a:p>
          <a:p>
            <a:pPr marL="119063" indent="-119063">
              <a:lnSpc>
                <a:spcPct val="85000"/>
              </a:lnSpc>
              <a:spcBef>
                <a:spcPct val="35000"/>
              </a:spcBef>
              <a:buFont typeface="Arial" charset="0"/>
              <a:buChar char="•"/>
            </a:pPr>
            <a:endParaRPr lang="en-US" sz="1200" dirty="0">
              <a:latin typeface="Comic Sans MS" pitchFamily="66" charset="0"/>
            </a:endParaRPr>
          </a:p>
        </p:txBody>
      </p:sp>
      <p:sp>
        <p:nvSpPr>
          <p:cNvPr id="30724" name="Title 1"/>
          <p:cNvSpPr>
            <a:spLocks/>
          </p:cNvSpPr>
          <p:nvPr/>
        </p:nvSpPr>
        <p:spPr bwMode="auto">
          <a:xfrm>
            <a:off x="1143000" y="762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b="1" dirty="0">
                <a:solidFill>
                  <a:schemeClr val="accent2"/>
                </a:solidFill>
                <a:latin typeface="Geneva" pitchFamily="-106" charset="0"/>
              </a:rPr>
              <a:t>Task and Schedule Status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4743360" y="1072071"/>
            <a:ext cx="4302720" cy="476402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39" tIns="42452" rIns="81639" bIns="42452"/>
          <a:lstStyle>
            <a:lvl1pPr marL="342900" indent="-336550" eaLnBrk="0">
              <a:tabLst>
                <a:tab pos="723900" algn="l"/>
                <a:tab pos="1447800" algn="l"/>
                <a:tab pos="2171700" algn="l"/>
                <a:tab pos="2895600" algn="l"/>
                <a:tab pos="3619500" algn="l"/>
                <a:tab pos="4343400" algn="l"/>
              </a:tabLst>
              <a:defRPr sz="2400">
                <a:solidFill>
                  <a:schemeClr val="tx1"/>
                </a:solidFill>
                <a:latin typeface="Arial" charset="0"/>
                <a:ea typeface="ＭＳ Ｐゴシック" charset="0"/>
                <a:cs typeface="DejaVu Sans" charset="0"/>
              </a:defRPr>
            </a:lvl1pPr>
            <a:lvl2pPr marL="37931725" indent="-37474525" eaLnBrk="0">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2pPr>
            <a:lvl3pPr eaLnBrk="0">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3pPr>
            <a:lvl4pPr eaLnBrk="0">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4pPr>
            <a:lvl5pPr eaLnBrk="0">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9pPr>
          </a:lstStyle>
          <a:p>
            <a:pPr eaLnBrk="1" hangingPunct="1">
              <a:lnSpc>
                <a:spcPct val="100000"/>
              </a:lnSpc>
              <a:buClrTx/>
              <a:buFontTx/>
              <a:buNone/>
            </a:pPr>
            <a:r>
              <a:rPr lang="en-US" sz="1600" b="1" dirty="0">
                <a:solidFill>
                  <a:srgbClr val="2D2DB9"/>
                </a:solidFill>
                <a:latin typeface="Verdana" pitchFamily="34" charset="0"/>
                <a:ea typeface="Verdana" pitchFamily="34" charset="0"/>
                <a:cs typeface="Verdana" pitchFamily="34" charset="0"/>
              </a:rPr>
              <a:t>Target Date: </a:t>
            </a:r>
            <a:r>
              <a:rPr lang="en-US" sz="1600" b="1" dirty="0" smtClean="0">
                <a:solidFill>
                  <a:srgbClr val="2D2DB9"/>
                </a:solidFill>
                <a:latin typeface="Verdana" pitchFamily="34" charset="0"/>
                <a:ea typeface="Verdana" pitchFamily="34" charset="0"/>
                <a:cs typeface="Verdana" pitchFamily="34" charset="0"/>
              </a:rPr>
              <a:t>May 14, 2016</a:t>
            </a:r>
            <a:endParaRPr lang="en-US" sz="1600" dirty="0" smtClean="0">
              <a:solidFill>
                <a:srgbClr val="000000"/>
              </a:solidFill>
              <a:latin typeface="Verdana" pitchFamily="34" charset="0"/>
              <a:ea typeface="Verdana" pitchFamily="34" charset="0"/>
              <a:cs typeface="Verdana" pitchFamily="34" charset="0"/>
            </a:endParaRPr>
          </a:p>
          <a:p>
            <a:pPr marL="349250" indent="-342900" eaLnBrk="1">
              <a:spcBef>
                <a:spcPts val="363"/>
              </a:spcBef>
              <a:buFont typeface="+mj-lt"/>
              <a:buAutoNum type="arabicPeriod"/>
            </a:pPr>
            <a:r>
              <a:rPr lang="en-US" sz="1600" dirty="0" smtClean="0">
                <a:solidFill>
                  <a:srgbClr val="000000"/>
                </a:solidFill>
                <a:latin typeface="Verdana" pitchFamily="34" charset="0"/>
                <a:ea typeface="Verdana" pitchFamily="34" charset="0"/>
                <a:cs typeface="Verdana" pitchFamily="34" charset="0"/>
              </a:rPr>
              <a:t>Identified suitable met sensors and completed met package design</a:t>
            </a:r>
          </a:p>
          <a:p>
            <a:pPr marL="349250" indent="-342900" eaLnBrk="1">
              <a:spcBef>
                <a:spcPts val="363"/>
              </a:spcBef>
              <a:buFont typeface="+mj-lt"/>
              <a:buAutoNum type="arabicPeriod"/>
            </a:pPr>
            <a:r>
              <a:rPr lang="en-US" sz="1600" dirty="0" smtClean="0">
                <a:solidFill>
                  <a:srgbClr val="000000"/>
                </a:solidFill>
                <a:latin typeface="Verdana" pitchFamily="34" charset="0"/>
                <a:ea typeface="Verdana" pitchFamily="34" charset="0"/>
                <a:cs typeface="Verdana" pitchFamily="34" charset="0"/>
              </a:rPr>
              <a:t>Incorporated 26 southern California stations into ESRL’s ongoing GPS-Met operations</a:t>
            </a:r>
            <a:endParaRPr lang="en-US" sz="1600" dirty="0">
              <a:solidFill>
                <a:srgbClr val="000000"/>
              </a:solidFill>
              <a:latin typeface="Verdana" pitchFamily="34" charset="0"/>
              <a:ea typeface="Verdana" pitchFamily="34" charset="0"/>
              <a:cs typeface="Verdana" pitchFamily="34" charset="0"/>
            </a:endParaRPr>
          </a:p>
          <a:p>
            <a:pPr marL="349250" indent="-342900" eaLnBrk="1">
              <a:spcBef>
                <a:spcPts val="363"/>
              </a:spcBef>
              <a:buFont typeface="+mj-lt"/>
              <a:buAutoNum type="arabicPeriod"/>
            </a:pPr>
            <a:r>
              <a:rPr lang="en-US" sz="1600" dirty="0" smtClean="0">
                <a:solidFill>
                  <a:srgbClr val="000000"/>
                </a:solidFill>
                <a:latin typeface="Verdana" pitchFamily="34" charset="0"/>
                <a:ea typeface="Verdana" pitchFamily="34" charset="0"/>
                <a:cs typeface="Verdana" pitchFamily="34" charset="0"/>
              </a:rPr>
              <a:t>Demonstrated utility of densified GPS PWV in NWS offices during 2012 and 2013 </a:t>
            </a:r>
            <a:r>
              <a:rPr lang="en-US" sz="1600" dirty="0">
                <a:solidFill>
                  <a:srgbClr val="000000"/>
                </a:solidFill>
                <a:latin typeface="Verdana" pitchFamily="34" charset="0"/>
                <a:ea typeface="Verdana" pitchFamily="34" charset="0"/>
                <a:cs typeface="Verdana" pitchFamily="34" charset="0"/>
              </a:rPr>
              <a:t>m</a:t>
            </a:r>
            <a:r>
              <a:rPr lang="en-US" sz="1600" dirty="0" smtClean="0">
                <a:solidFill>
                  <a:srgbClr val="000000"/>
                </a:solidFill>
                <a:latin typeface="Verdana" pitchFamily="34" charset="0"/>
                <a:ea typeface="Verdana" pitchFamily="34" charset="0"/>
                <a:cs typeface="Verdana" pitchFamily="34" charset="0"/>
              </a:rPr>
              <a:t>onsoon seasons in southern California</a:t>
            </a:r>
          </a:p>
          <a:p>
            <a:pPr marL="349250" indent="-342900" eaLnBrk="1">
              <a:spcBef>
                <a:spcPts val="363"/>
              </a:spcBef>
              <a:buFont typeface="+mj-lt"/>
              <a:buAutoNum type="arabicPeriod"/>
            </a:pPr>
            <a:r>
              <a:rPr lang="en-US" sz="1600" dirty="0" smtClean="0">
                <a:solidFill>
                  <a:srgbClr val="000000"/>
                </a:solidFill>
                <a:latin typeface="Verdana" pitchFamily="34" charset="0"/>
                <a:ea typeface="Verdana" pitchFamily="34" charset="0"/>
                <a:cs typeface="Verdana" pitchFamily="34" charset="0"/>
              </a:rPr>
              <a:t>Testing prototype MEMS met package at GPS station to evaluate PWV estimates</a:t>
            </a:r>
          </a:p>
          <a:p>
            <a:pPr marL="349250" indent="-342900" eaLnBrk="1">
              <a:spcBef>
                <a:spcPts val="363"/>
              </a:spcBef>
              <a:buFont typeface="+mj-lt"/>
              <a:buAutoNum type="arabicPeriod"/>
            </a:pPr>
            <a:endParaRPr lang="en-US" sz="1600" dirty="0">
              <a:solidFill>
                <a:srgbClr val="000000"/>
              </a:solidFill>
              <a:latin typeface="Verdana" pitchFamily="34" charset="0"/>
              <a:ea typeface="Verdana" pitchFamily="34" charset="0"/>
              <a:cs typeface="Verdana" pitchFamily="34" charset="0"/>
            </a:endParaRPr>
          </a:p>
          <a:p>
            <a:pPr eaLnBrk="1">
              <a:spcBef>
                <a:spcPts val="363"/>
              </a:spcBef>
            </a:pPr>
            <a:endParaRPr lang="en-US" sz="1600" dirty="0">
              <a:solidFill>
                <a:srgbClr val="000000"/>
              </a:solidFill>
              <a:latin typeface="Verdana" pitchFamily="34" charset="0"/>
              <a:ea typeface="Verdana" pitchFamily="34" charset="0"/>
              <a:cs typeface="Verdana" pitchFamily="34" charset="0"/>
            </a:endParaRPr>
          </a:p>
          <a:p>
            <a:pPr eaLnBrk="1">
              <a:spcBef>
                <a:spcPts val="363"/>
              </a:spcBef>
            </a:pPr>
            <a:r>
              <a:rPr lang="en-US" sz="1600" b="1" dirty="0">
                <a:solidFill>
                  <a:srgbClr val="2D2DB9"/>
                </a:solidFill>
                <a:latin typeface="Verdana" pitchFamily="34" charset="0"/>
                <a:ea typeface="Verdana" pitchFamily="34" charset="0"/>
                <a:cs typeface="Verdana" pitchFamily="34" charset="0"/>
              </a:rPr>
              <a:t>Excellent progress towards project </a:t>
            </a:r>
            <a:r>
              <a:rPr lang="en-US" sz="1600" b="1" dirty="0" smtClean="0">
                <a:solidFill>
                  <a:srgbClr val="2D2DB9"/>
                </a:solidFill>
                <a:latin typeface="Verdana" pitchFamily="34" charset="0"/>
                <a:ea typeface="Verdana" pitchFamily="34" charset="0"/>
                <a:cs typeface="Verdana" pitchFamily="34" charset="0"/>
              </a:rPr>
              <a:t>goals</a:t>
            </a:r>
            <a:endParaRPr lang="en-US" sz="1600" b="1" dirty="0">
              <a:solidFill>
                <a:srgbClr val="2D2DB9"/>
              </a:solidFill>
              <a:latin typeface="Verdana" pitchFamily="34" charset="0"/>
              <a:ea typeface="Verdana" pitchFamily="34" charset="0"/>
              <a:cs typeface="Verdana" pitchFamily="34" charset="0"/>
            </a:endParaRPr>
          </a:p>
        </p:txBody>
      </p:sp>
      <p:sp>
        <p:nvSpPr>
          <p:cNvPr id="48131" name="Text Box 2"/>
          <p:cNvSpPr txBox="1">
            <a:spLocks noChangeArrowheads="1"/>
          </p:cNvSpPr>
          <p:nvPr/>
        </p:nvSpPr>
        <p:spPr bwMode="auto">
          <a:xfrm>
            <a:off x="456480" y="1054190"/>
            <a:ext cx="4152960" cy="5410649"/>
          </a:xfrm>
          <a:prstGeom prst="rect">
            <a:avLst/>
          </a:prstGeom>
          <a:solidFill>
            <a:srgbClr val="CCFFCC"/>
          </a:solidFill>
          <a:ln w="9360">
            <a:solidFill>
              <a:srgbClr val="000000"/>
            </a:solidFill>
            <a:miter lim="800000"/>
            <a:headEnd/>
            <a:tailEnd/>
          </a:ln>
        </p:spPr>
        <p:txBody>
          <a:bodyPr lIns="81639" tIns="42452" rIns="81639" bIns="42452"/>
          <a:lstStyle>
            <a:lvl1pPr marL="190500" indent="-184150" eaLnBrk="0">
              <a:tabLst>
                <a:tab pos="723900" algn="l"/>
                <a:tab pos="1447800" algn="l"/>
                <a:tab pos="2171700" algn="l"/>
                <a:tab pos="2895600" algn="l"/>
                <a:tab pos="3619500" algn="l"/>
                <a:tab pos="4343400" algn="l"/>
              </a:tabLst>
              <a:defRPr sz="2400">
                <a:solidFill>
                  <a:schemeClr val="tx1"/>
                </a:solidFill>
                <a:latin typeface="Arial" charset="0"/>
                <a:ea typeface="ＭＳ Ｐゴシック" charset="0"/>
                <a:cs typeface="DejaVu Sans" charset="0"/>
              </a:defRPr>
            </a:lvl1pPr>
            <a:lvl2pPr marL="37931725" indent="-37474525" eaLnBrk="0">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2pPr>
            <a:lvl3pPr eaLnBrk="0">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3pPr>
            <a:lvl4pPr eaLnBrk="0">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4pPr>
            <a:lvl5pPr eaLnBrk="0">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Lst>
              <a:defRPr sz="2400">
                <a:solidFill>
                  <a:schemeClr val="tx1"/>
                </a:solidFill>
                <a:latin typeface="Arial" charset="0"/>
                <a:ea typeface="DejaVu Sans" charset="0"/>
                <a:cs typeface="DejaVu Sans" charset="0"/>
              </a:defRPr>
            </a:lvl9pPr>
          </a:lstStyle>
          <a:p>
            <a:pPr marL="0" indent="0" hangingPunct="0">
              <a:lnSpc>
                <a:spcPct val="85000"/>
              </a:lnSpc>
              <a:spcBef>
                <a:spcPct val="35000"/>
              </a:spcBef>
            </a:pPr>
            <a:r>
              <a:rPr lang="en-US" sz="1600" dirty="0" smtClean="0">
                <a:solidFill>
                  <a:srgbClr val="000000"/>
                </a:solidFill>
                <a:latin typeface="Verdana" pitchFamily="34" charset="0"/>
                <a:ea typeface="Verdana" pitchFamily="34" charset="0"/>
                <a:cs typeface="Verdana" pitchFamily="34" charset="0"/>
              </a:rPr>
              <a:t>4. Transfer </a:t>
            </a:r>
            <a:r>
              <a:rPr lang="en-US" sz="1600" dirty="0">
                <a:solidFill>
                  <a:srgbClr val="000000"/>
                </a:solidFill>
                <a:latin typeface="Verdana" pitchFamily="34" charset="0"/>
                <a:ea typeface="Verdana" pitchFamily="34" charset="0"/>
                <a:cs typeface="Verdana" pitchFamily="34" charset="0"/>
              </a:rPr>
              <a:t>capabilities to NOAA </a:t>
            </a:r>
            <a:r>
              <a:rPr lang="en-US" sz="1600" dirty="0" smtClean="0">
                <a:solidFill>
                  <a:srgbClr val="000000"/>
                </a:solidFill>
                <a:latin typeface="Verdana" pitchFamily="34" charset="0"/>
                <a:ea typeface="Verdana" pitchFamily="34" charset="0"/>
                <a:cs typeface="Verdana" pitchFamily="34" charset="0"/>
              </a:rPr>
              <a:t>(and CISN) </a:t>
            </a:r>
            <a:r>
              <a:rPr lang="en-US" sz="1600" dirty="0">
                <a:solidFill>
                  <a:srgbClr val="000000"/>
                </a:solidFill>
                <a:latin typeface="Verdana" pitchFamily="34" charset="0"/>
                <a:ea typeface="Verdana" pitchFamily="34" charset="0"/>
                <a:cs typeface="Verdana" pitchFamily="34" charset="0"/>
              </a:rPr>
              <a:t>as part of a technology infusion proposal, for decision and rapid response to natural hazards emergencies including earthquakes, tsunamis, severe storms, atmospheric rivers, and flooding</a:t>
            </a:r>
          </a:p>
          <a:p>
            <a:pPr eaLnBrk="1" hangingPunct="1">
              <a:lnSpc>
                <a:spcPct val="100000"/>
              </a:lnSpc>
              <a:buClrTx/>
              <a:buFontTx/>
              <a:buNone/>
            </a:pPr>
            <a:endParaRPr lang="en-US" sz="1600" dirty="0">
              <a:solidFill>
                <a:srgbClr val="000000"/>
              </a:solidFill>
              <a:latin typeface="Verdana" pitchFamily="34" charset="0"/>
              <a:ea typeface="Verdana" pitchFamily="34" charset="0"/>
              <a:cs typeface="Verdana" pitchFamily="34" charset="0"/>
            </a:endParaRPr>
          </a:p>
          <a:p>
            <a:pPr eaLnBrk="1" hangingPunct="1">
              <a:lnSpc>
                <a:spcPct val="100000"/>
              </a:lnSpc>
              <a:buFont typeface="Arial" charset="0"/>
              <a:buChar char="•"/>
            </a:pPr>
            <a:r>
              <a:rPr lang="en-US" sz="1600" dirty="0" smtClean="0">
                <a:solidFill>
                  <a:srgbClr val="000000"/>
                </a:solidFill>
                <a:latin typeface="Verdana" pitchFamily="34" charset="0"/>
                <a:ea typeface="Verdana" pitchFamily="34" charset="0"/>
                <a:cs typeface="Verdana" pitchFamily="34" charset="0"/>
              </a:rPr>
              <a:t>Evaluate Geodetic Module</a:t>
            </a:r>
            <a:endParaRPr lang="en-US" sz="1600" dirty="0">
              <a:solidFill>
                <a:srgbClr val="000000"/>
              </a:solidFill>
              <a:latin typeface="Verdana" pitchFamily="34" charset="0"/>
              <a:ea typeface="Verdana" pitchFamily="34" charset="0"/>
              <a:cs typeface="Verdana" pitchFamily="34" charset="0"/>
            </a:endParaRPr>
          </a:p>
          <a:p>
            <a:pPr eaLnBrk="1" hangingPunct="1">
              <a:lnSpc>
                <a:spcPct val="100000"/>
              </a:lnSpc>
              <a:buFont typeface="Arial" charset="0"/>
              <a:buChar char="•"/>
            </a:pPr>
            <a:r>
              <a:rPr lang="en-US" sz="1600" dirty="0" smtClean="0">
                <a:solidFill>
                  <a:srgbClr val="000000"/>
                </a:solidFill>
                <a:latin typeface="Verdana" pitchFamily="34" charset="0"/>
                <a:ea typeface="Verdana" pitchFamily="34" charset="0"/>
                <a:cs typeface="Verdana" pitchFamily="34" charset="0"/>
              </a:rPr>
              <a:t>Evaluate MEMS accelerometer and meteorological packages</a:t>
            </a:r>
            <a:endParaRPr lang="en-US" sz="1600" dirty="0">
              <a:solidFill>
                <a:srgbClr val="000000"/>
              </a:solidFill>
              <a:latin typeface="Verdana" pitchFamily="34" charset="0"/>
              <a:ea typeface="Verdana" pitchFamily="34" charset="0"/>
              <a:cs typeface="Verdana" pitchFamily="34" charset="0"/>
            </a:endParaRPr>
          </a:p>
          <a:p>
            <a:pPr eaLnBrk="1" hangingPunct="1">
              <a:lnSpc>
                <a:spcPct val="100000"/>
              </a:lnSpc>
              <a:buFont typeface="Arial" charset="0"/>
              <a:buChar char="•"/>
            </a:pPr>
            <a:r>
              <a:rPr lang="en-US" sz="1600" dirty="0" smtClean="0">
                <a:solidFill>
                  <a:srgbClr val="000000"/>
                </a:solidFill>
                <a:latin typeface="Verdana" pitchFamily="34" charset="0"/>
                <a:ea typeface="Verdana" pitchFamily="34" charset="0"/>
                <a:cs typeface="Verdana" pitchFamily="34" charset="0"/>
              </a:rPr>
              <a:t>Evaluate Geodetic Sensor Web</a:t>
            </a:r>
          </a:p>
          <a:p>
            <a:pPr eaLnBrk="1" hangingPunct="1">
              <a:lnSpc>
                <a:spcPct val="100000"/>
              </a:lnSpc>
              <a:buFont typeface="Arial" charset="0"/>
              <a:buChar char="•"/>
            </a:pPr>
            <a:r>
              <a:rPr lang="en-US" sz="1600" dirty="0" smtClean="0">
                <a:solidFill>
                  <a:srgbClr val="000000"/>
                </a:solidFill>
                <a:latin typeface="Verdana" pitchFamily="34" charset="0"/>
                <a:ea typeface="Verdana" pitchFamily="34" charset="0"/>
                <a:cs typeface="Verdana" pitchFamily="34" charset="0"/>
              </a:rPr>
              <a:t>PW analysis support</a:t>
            </a:r>
            <a:endParaRPr lang="en-US" sz="1100" dirty="0">
              <a:solidFill>
                <a:srgbClr val="000000"/>
              </a:solidFill>
              <a:latin typeface="Verdana" charset="0"/>
            </a:endParaRPr>
          </a:p>
        </p:txBody>
      </p:sp>
      <p:sp>
        <p:nvSpPr>
          <p:cNvPr id="48132" name="Rectangle 3"/>
          <p:cNvSpPr>
            <a:spLocks noChangeArrowheads="1"/>
          </p:cNvSpPr>
          <p:nvPr/>
        </p:nvSpPr>
        <p:spPr bwMode="auto">
          <a:xfrm>
            <a:off x="1141921" y="76329"/>
            <a:ext cx="6857280" cy="53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lstStyle/>
          <a:p>
            <a:pPr algn="ctr">
              <a:tabLst>
                <a:tab pos="656650" algn="l"/>
                <a:tab pos="1313299" algn="l"/>
                <a:tab pos="1969949" algn="l"/>
                <a:tab pos="2626599" algn="l"/>
                <a:tab pos="3283248" algn="l"/>
                <a:tab pos="3939898" algn="l"/>
                <a:tab pos="4596548" algn="l"/>
                <a:tab pos="5253198" algn="l"/>
                <a:tab pos="5909847" algn="l"/>
                <a:tab pos="6566497" algn="l"/>
              </a:tabLst>
            </a:pPr>
            <a:r>
              <a:rPr lang="en-US" sz="2000" b="1" dirty="0">
                <a:solidFill>
                  <a:srgbClr val="3333CC"/>
                </a:solidFill>
                <a:latin typeface="Geneva" charset="0"/>
              </a:rPr>
              <a:t>Task and Schedule </a:t>
            </a:r>
            <a:r>
              <a:rPr lang="en-US" sz="2000" b="1" dirty="0" smtClean="0">
                <a:solidFill>
                  <a:srgbClr val="3333CC"/>
                </a:solidFill>
                <a:latin typeface="Geneva" charset="0"/>
              </a:rPr>
              <a:t>Status</a:t>
            </a:r>
            <a:endParaRPr lang="en-US" sz="2000" b="1" dirty="0">
              <a:solidFill>
                <a:srgbClr val="3333CC"/>
              </a:solidFill>
              <a:latin typeface="Geneva" charset="0"/>
            </a:endParaRPr>
          </a:p>
        </p:txBody>
      </p:sp>
      <p:sp>
        <p:nvSpPr>
          <p:cNvPr id="48133" name="Text Box 4"/>
          <p:cNvSpPr txBox="1">
            <a:spLocks noChangeArrowheads="1"/>
          </p:cNvSpPr>
          <p:nvPr/>
        </p:nvSpPr>
        <p:spPr bwMode="auto">
          <a:xfrm>
            <a:off x="829440" y="538617"/>
            <a:ext cx="1042560" cy="24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945" tIns="41473" rIns="82945" bIns="41473" anchor="ctr"/>
          <a:lstStyle>
            <a:lvl1pPr eaLnBrk="0">
              <a:defRPr sz="2400">
                <a:solidFill>
                  <a:schemeClr val="tx1"/>
                </a:solidFill>
                <a:latin typeface="Arial" charset="0"/>
                <a:ea typeface="ＭＳ Ｐゴシック" charset="0"/>
                <a:cs typeface="DejaVu Sans" charset="0"/>
              </a:defRPr>
            </a:lvl1pPr>
            <a:lvl2pPr marL="37931725" indent="-37474525" eaLnBrk="0">
              <a:defRPr sz="2400">
                <a:solidFill>
                  <a:schemeClr val="tx1"/>
                </a:solidFill>
                <a:latin typeface="Arial" charset="0"/>
                <a:ea typeface="DejaVu Sans" charset="0"/>
                <a:cs typeface="DejaVu Sans" charset="0"/>
              </a:defRPr>
            </a:lvl2pPr>
            <a:lvl3pPr eaLnBrk="0">
              <a:defRPr sz="2400">
                <a:solidFill>
                  <a:schemeClr val="tx1"/>
                </a:solidFill>
                <a:latin typeface="Arial" charset="0"/>
                <a:ea typeface="DejaVu Sans" charset="0"/>
                <a:cs typeface="DejaVu Sans" charset="0"/>
              </a:defRPr>
            </a:lvl3pPr>
            <a:lvl4pPr eaLnBrk="0">
              <a:defRPr sz="2400">
                <a:solidFill>
                  <a:schemeClr val="tx1"/>
                </a:solidFill>
                <a:latin typeface="Arial" charset="0"/>
                <a:ea typeface="DejaVu Sans" charset="0"/>
                <a:cs typeface="DejaVu Sans" charset="0"/>
              </a:defRPr>
            </a:lvl4pPr>
            <a:lvl5pPr eaLnBrk="0">
              <a:defRPr sz="2400">
                <a:solidFill>
                  <a:schemeClr val="tx1"/>
                </a:solidFill>
                <a:latin typeface="Arial" charset="0"/>
                <a:ea typeface="DejaVu Sans" charset="0"/>
                <a:cs typeface="DejaVu Sans" charset="0"/>
              </a:defRPr>
            </a:lvl5pPr>
            <a:lvl6pPr marL="4572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lnSpc>
                <a:spcPct val="93000"/>
              </a:lnSpc>
              <a:spcBef>
                <a:spcPct val="0"/>
              </a:spcBef>
              <a:spcAft>
                <a:spcPct val="0"/>
              </a:spcAft>
              <a:defRPr sz="2400">
                <a:solidFill>
                  <a:schemeClr val="tx1"/>
                </a:solidFill>
                <a:latin typeface="Arial" charset="0"/>
                <a:ea typeface="DejaVu Sans" charset="0"/>
                <a:cs typeface="DejaVu Sans" charset="0"/>
              </a:defRPr>
            </a:lvl9pPr>
          </a:lstStyle>
          <a:p>
            <a:pPr eaLnBrk="1"/>
            <a:endParaRPr lang="en-US" sz="1600" dirty="0"/>
          </a:p>
        </p:txBody>
      </p:sp>
    </p:spTree>
    <p:extLst>
      <p:ext uri="{BB962C8B-B14F-4D97-AF65-F5344CB8AC3E}">
        <p14:creationId xmlns:p14="http://schemas.microsoft.com/office/powerpoint/2010/main" val="33352012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bwMode="auto">
          <a:xfrm>
            <a:off x="457200" y="85725"/>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000" dirty="0" smtClean="0">
                <a:ea typeface="ＭＳ Ｐゴシック" pitchFamily="34" charset="-128"/>
              </a:rPr>
              <a:t>Costs – UCSD</a:t>
            </a:r>
            <a:br>
              <a:rPr lang="en-US" sz="2000" dirty="0" smtClean="0">
                <a:ea typeface="ＭＳ Ｐゴシック" pitchFamily="34" charset="-128"/>
              </a:rPr>
            </a:br>
            <a:r>
              <a:rPr lang="en-US" sz="2000" dirty="0" smtClean="0">
                <a:ea typeface="ＭＳ Ｐゴシック" pitchFamily="34" charset="-128"/>
              </a:rPr>
              <a:t>(for duration of project; includes Caltech subaward)</a:t>
            </a:r>
          </a:p>
        </p:txBody>
      </p:sp>
      <p:sp>
        <p:nvSpPr>
          <p:cNvPr id="4099" name="Rectangle 5"/>
          <p:cNvSpPr>
            <a:spLocks noChangeArrowheads="1"/>
          </p:cNvSpPr>
          <p:nvPr/>
        </p:nvSpPr>
        <p:spPr bwMode="auto">
          <a:xfrm>
            <a:off x="209550" y="900113"/>
            <a:ext cx="87249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300" dirty="0">
                <a:latin typeface="Verdana" pitchFamily="34" charset="0"/>
              </a:rPr>
              <a:t>AIST-11 Next-Generation Real-Time Geodetic Station Sensor Web </a:t>
            </a:r>
          </a:p>
          <a:p>
            <a:pPr algn="ctr"/>
            <a:r>
              <a:rPr lang="en-US" sz="1300" dirty="0">
                <a:latin typeface="Verdana" pitchFamily="34" charset="0"/>
              </a:rPr>
              <a:t>for Natural Hazards Research and Applications </a:t>
            </a:r>
          </a:p>
        </p:txBody>
      </p:sp>
      <p:pic>
        <p:nvPicPr>
          <p:cNvPr id="3" name="Picture 2" descr="UCSD_Cos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541978"/>
            <a:ext cx="7874000" cy="6024959"/>
          </a:xfrm>
          <a:prstGeom prst="rect">
            <a:avLst/>
          </a:prstGeom>
        </p:spPr>
      </p:pic>
    </p:spTree>
    <p:extLst>
      <p:ext uri="{BB962C8B-B14F-4D97-AF65-F5344CB8AC3E}">
        <p14:creationId xmlns:p14="http://schemas.microsoft.com/office/powerpoint/2010/main" val="5451052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85725"/>
            <a:ext cx="8229600" cy="5715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pPr eaLnBrk="1" hangingPunct="1"/>
            <a:r>
              <a:rPr lang="en-US" sz="2000" dirty="0" smtClean="0">
                <a:ea typeface="ＭＳ Ｐゴシック" pitchFamily="34" charset="-128"/>
              </a:rPr>
              <a:t>Costs – </a:t>
            </a:r>
            <a:r>
              <a:rPr lang="en-US" sz="2000" dirty="0">
                <a:ea typeface="ＭＳ Ｐゴシック" pitchFamily="34" charset="-128"/>
              </a:rPr>
              <a:t>JPL </a:t>
            </a:r>
            <a:endParaRPr lang="en-US" sz="2000" dirty="0" smtClean="0">
              <a:ea typeface="ＭＳ Ｐゴシック" pitchFamily="34" charset="-128"/>
            </a:endParaRPr>
          </a:p>
          <a:p>
            <a:pPr eaLnBrk="1" hangingPunct="1"/>
            <a:r>
              <a:rPr lang="en-US" sz="2000" dirty="0" smtClean="0">
                <a:ea typeface="ＭＳ Ｐゴシック" pitchFamily="34" charset="-128"/>
              </a:rPr>
              <a:t>(</a:t>
            </a:r>
            <a:r>
              <a:rPr lang="en-US" sz="2000" dirty="0">
                <a:ea typeface="ＭＳ Ｐゴシック" pitchFamily="34" charset="-128"/>
              </a:rPr>
              <a:t>for duration of </a:t>
            </a:r>
            <a:r>
              <a:rPr lang="en-US" sz="2000" dirty="0" smtClean="0">
                <a:ea typeface="ＭＳ Ｐゴシック" pitchFamily="34" charset="-128"/>
              </a:rPr>
              <a:t>project)</a:t>
            </a:r>
          </a:p>
        </p:txBody>
      </p:sp>
      <p:sp>
        <p:nvSpPr>
          <p:cNvPr id="5" name="Rectangle 5"/>
          <p:cNvSpPr>
            <a:spLocks noChangeArrowheads="1"/>
          </p:cNvSpPr>
          <p:nvPr/>
        </p:nvSpPr>
        <p:spPr bwMode="auto">
          <a:xfrm>
            <a:off x="209550" y="958169"/>
            <a:ext cx="87249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300" dirty="0">
                <a:latin typeface="Verdana" pitchFamily="34" charset="0"/>
              </a:rPr>
              <a:t>AIST-11 Next-Generation Real-Time Geodetic Station Sensor Web </a:t>
            </a:r>
          </a:p>
          <a:p>
            <a:pPr algn="ctr"/>
            <a:r>
              <a:rPr lang="en-US" sz="1300" dirty="0">
                <a:latin typeface="Verdana" pitchFamily="34" charset="0"/>
              </a:rPr>
              <a:t>for Natural Hazards Research and Applications </a:t>
            </a:r>
          </a:p>
        </p:txBody>
      </p:sp>
      <p:pic>
        <p:nvPicPr>
          <p:cNvPr id="2" name="Picture 1" descr="JPL_Cos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685800"/>
            <a:ext cx="8160655" cy="6391011"/>
          </a:xfrm>
          <a:prstGeom prst="rect">
            <a:avLst/>
          </a:prstGeom>
        </p:spPr>
      </p:pic>
    </p:spTree>
    <p:extLst>
      <p:ext uri="{BB962C8B-B14F-4D97-AF65-F5344CB8AC3E}">
        <p14:creationId xmlns:p14="http://schemas.microsoft.com/office/powerpoint/2010/main" val="31647416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340"/>
            <a:ext cx="8229600" cy="536222"/>
          </a:xfrm>
        </p:spPr>
        <p:txBody>
          <a:bodyPr>
            <a:normAutofit/>
          </a:bodyPr>
          <a:lstStyle/>
          <a:p>
            <a:r>
              <a:rPr lang="en-US" sz="2000" dirty="0" smtClean="0"/>
              <a:t>JPL Workforce</a:t>
            </a:r>
            <a:endParaRPr lang="en-US" sz="2000" dirty="0"/>
          </a:p>
        </p:txBody>
      </p:sp>
      <p:pic>
        <p:nvPicPr>
          <p:cNvPr id="4" name="Picture 3" descr="JPL_Workfor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8775612" cy="6884734"/>
          </a:xfrm>
          <a:prstGeom prst="rect">
            <a:avLst/>
          </a:prstGeom>
        </p:spPr>
      </p:pic>
    </p:spTree>
    <p:extLst>
      <p:ext uri="{BB962C8B-B14F-4D97-AF65-F5344CB8AC3E}">
        <p14:creationId xmlns:p14="http://schemas.microsoft.com/office/powerpoint/2010/main" val="21133024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82550"/>
            <a:ext cx="8229600" cy="7207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000" dirty="0" smtClean="0">
                <a:ea typeface="ＭＳ Ｐゴシック" pitchFamily="34" charset="-128"/>
              </a:rPr>
              <a:t>Costs – Entire Project </a:t>
            </a:r>
            <a:br>
              <a:rPr lang="en-US" sz="2000" dirty="0" smtClean="0">
                <a:ea typeface="ＭＳ Ｐゴシック" pitchFamily="34" charset="-128"/>
              </a:rPr>
            </a:br>
            <a:r>
              <a:rPr lang="en-US" sz="2000" dirty="0" smtClean="0">
                <a:ea typeface="ＭＳ Ｐゴシック" pitchFamily="34" charset="-128"/>
              </a:rPr>
              <a:t>(for duration of project)</a:t>
            </a:r>
          </a:p>
        </p:txBody>
      </p:sp>
      <p:sp>
        <p:nvSpPr>
          <p:cNvPr id="6146" name="Rectangle 5"/>
          <p:cNvSpPr>
            <a:spLocks noChangeArrowheads="1"/>
          </p:cNvSpPr>
          <p:nvPr/>
        </p:nvSpPr>
        <p:spPr bwMode="auto">
          <a:xfrm>
            <a:off x="209550" y="900113"/>
            <a:ext cx="87249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300" dirty="0">
                <a:latin typeface="Verdana" pitchFamily="34" charset="0"/>
              </a:rPr>
              <a:t>AIST-11 Next-Generation Real-Time Geodetic Station Sensor Web </a:t>
            </a:r>
          </a:p>
          <a:p>
            <a:pPr algn="ctr"/>
            <a:r>
              <a:rPr lang="en-US" sz="1300" dirty="0">
                <a:latin typeface="Verdana" pitchFamily="34" charset="0"/>
              </a:rPr>
              <a:t>for Natural Hazards Research and Applications </a:t>
            </a:r>
          </a:p>
        </p:txBody>
      </p:sp>
      <p:pic>
        <p:nvPicPr>
          <p:cNvPr id="2" name="Picture 1" descr="All_Cos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1" y="506343"/>
            <a:ext cx="7962899" cy="6084956"/>
          </a:xfrm>
          <a:prstGeom prst="rect">
            <a:avLst/>
          </a:prstGeom>
        </p:spPr>
      </p:pic>
    </p:spTree>
    <p:extLst>
      <p:ext uri="{BB962C8B-B14F-4D97-AF65-F5344CB8AC3E}">
        <p14:creationId xmlns:p14="http://schemas.microsoft.com/office/powerpoint/2010/main" val="1027561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1143000" y="133350"/>
            <a:ext cx="6858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smtClean="0"/>
              <a:t>Team Members – SIO and Caltech</a:t>
            </a:r>
          </a:p>
        </p:txBody>
      </p:sp>
      <p:graphicFrame>
        <p:nvGraphicFramePr>
          <p:cNvPr id="21772" name="Group 268"/>
          <p:cNvGraphicFramePr>
            <a:graphicFrameLocks noGrp="1"/>
          </p:cNvGraphicFramePr>
          <p:nvPr>
            <p:ph idx="1"/>
            <p:extLst>
              <p:ext uri="{D42A27DB-BD31-4B8C-83A1-F6EECF244321}">
                <p14:modId xmlns:p14="http://schemas.microsoft.com/office/powerpoint/2010/main" val="2221471279"/>
              </p:ext>
            </p:extLst>
          </p:nvPr>
        </p:nvGraphicFramePr>
        <p:xfrm>
          <a:off x="445559" y="1211969"/>
          <a:ext cx="8304213" cy="5121086"/>
        </p:xfrm>
        <a:graphic>
          <a:graphicData uri="http://schemas.openxmlformats.org/drawingml/2006/table">
            <a:tbl>
              <a:tblPr/>
              <a:tblGrid>
                <a:gridCol w="1493838"/>
                <a:gridCol w="755650"/>
                <a:gridCol w="6054725"/>
              </a:tblGrid>
              <a:tr h="381006">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Geneva" pitchFamily="-106" charset="0"/>
                          <a:ea typeface="MS PGothic" pitchFamily="34" charset="-128"/>
                        </a:rPr>
                        <a:t>Name</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Geneva" pitchFamily="-106" charset="0"/>
                          <a:ea typeface="MS PGothic" pitchFamily="34" charset="-128"/>
                        </a:rPr>
                        <a:t>Org</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Geneva" pitchFamily="-106" charset="0"/>
                          <a:ea typeface="MS PGothic" pitchFamily="34" charset="-128"/>
                        </a:rPr>
                        <a:t>Roles &amp; Contributions</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r>
              <a:tr h="420630">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Yehuda Bock</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Project PI, AIST-08 PI, GPS/seismic integration, GPS analysis, Earthquake Early Warning Systems (EEWS)</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55605">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Peng Fang</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Tx/>
                        <a:buNone/>
                        <a:tabLst/>
                      </a:pPr>
                      <a:r>
                        <a:rPr lang="en-US" sz="1200" kern="1200" dirty="0" smtClean="0">
                          <a:solidFill>
                            <a:schemeClr val="tx1"/>
                          </a:solidFill>
                          <a:effectLst/>
                          <a:latin typeface="+mn-lt"/>
                          <a:ea typeface="+mn-ea"/>
                          <a:cs typeface="+mn-cs"/>
                        </a:rPr>
                        <a:t>SIO support of NOAA’s GPS Met program; ultra-rapid orbits,</a:t>
                      </a:r>
                      <a:r>
                        <a:rPr lang="en-US" sz="1200" kern="1200" baseline="0" dirty="0" smtClean="0">
                          <a:solidFill>
                            <a:schemeClr val="tx1"/>
                          </a:solidFill>
                          <a:effectLst/>
                          <a:latin typeface="+mn-lt"/>
                          <a:ea typeface="+mn-ea"/>
                          <a:cs typeface="+mn-cs"/>
                        </a:rPr>
                        <a:t> PPP-AR post-processing</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55605">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Jianghui Geng</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Tx/>
                        <a:buNone/>
                        <a:tabLst/>
                      </a:pPr>
                      <a:r>
                        <a:rPr lang="en-US" sz="1200" kern="1200" dirty="0" smtClean="0">
                          <a:solidFill>
                            <a:schemeClr val="tx1"/>
                          </a:solidFill>
                          <a:effectLst/>
                          <a:latin typeface="+mn-lt"/>
                          <a:ea typeface="+mn-ea"/>
                          <a:cs typeface="+mn-cs"/>
                        </a:rPr>
                        <a:t>Postdoctoral researcher; precise point positioning, ambiguity resolution</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55605">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Jennifer Haase</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Researcher, GPS/seismic integration, seismology </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1">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Diego Melgar</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lang="en-US" sz="1200" kern="1200" dirty="0" smtClean="0">
                          <a:solidFill>
                            <a:schemeClr val="tx1"/>
                          </a:solidFill>
                          <a:effectLst/>
                          <a:latin typeface="+mn-lt"/>
                          <a:ea typeface="+mn-ea"/>
                          <a:cs typeface="+mn-cs"/>
                        </a:rPr>
                        <a:t>PhD candidate at SIO; GPS/seismic integration, rapid earthquake modeling</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1">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n-lt"/>
                          <a:ea typeface="MS PGothic" pitchFamily="34" charset="-128"/>
                        </a:rPr>
                        <a:t>Dara Goldberg</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Tx/>
                        <a:buNone/>
                        <a:tabLst/>
                      </a:pPr>
                      <a:r>
                        <a:rPr lang="en-US" sz="1200" kern="1200" dirty="0" smtClean="0">
                          <a:solidFill>
                            <a:schemeClr val="tx1"/>
                          </a:solidFill>
                          <a:effectLst/>
                          <a:latin typeface="+mn-lt"/>
                          <a:ea typeface="+mn-ea"/>
                          <a:cs typeface="+mn-cs"/>
                        </a:rPr>
                        <a:t>First year graduate student, shake table experiments,</a:t>
                      </a:r>
                      <a:r>
                        <a:rPr lang="en-US" sz="1200" kern="1200" baseline="0" dirty="0" smtClean="0">
                          <a:solidFill>
                            <a:schemeClr val="tx1"/>
                          </a:solidFill>
                          <a:effectLst/>
                          <a:latin typeface="+mn-lt"/>
                          <a:ea typeface="+mn-ea"/>
                          <a:cs typeface="+mn-cs"/>
                        </a:rPr>
                        <a:t> EEWS</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1">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n-lt"/>
                          <a:ea typeface="MS PGothic" pitchFamily="34" charset="-128"/>
                        </a:rPr>
                        <a:t>Jessie Saunders</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First year graduate student, </a:t>
                      </a:r>
                      <a:r>
                        <a:rPr lang="en-US" sz="1200" kern="1200" dirty="0" smtClean="0">
                          <a:solidFill>
                            <a:schemeClr val="tx1"/>
                          </a:solidFill>
                          <a:effectLst/>
                          <a:latin typeface="+mn-lt"/>
                          <a:ea typeface="+mn-ea"/>
                          <a:cs typeface="+mn-cs"/>
                        </a:rPr>
                        <a:t>shake table experiments,</a:t>
                      </a:r>
                      <a:r>
                        <a:rPr lang="en-US" sz="1200" kern="1200" baseline="0" dirty="0" smtClean="0">
                          <a:solidFill>
                            <a:schemeClr val="tx1"/>
                          </a:solidFill>
                          <a:effectLst/>
                          <a:latin typeface="+mn-lt"/>
                          <a:ea typeface="+mn-ea"/>
                          <a:cs typeface="+mn-cs"/>
                        </a:rPr>
                        <a:t> EEWS</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1">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D. Glen Offield</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lang="en-US" sz="1200" kern="1200" dirty="0" smtClean="0">
                          <a:solidFill>
                            <a:schemeClr val="tx1"/>
                          </a:solidFill>
                          <a:effectLst/>
                          <a:latin typeface="+mn-lt"/>
                          <a:ea typeface="+mn-ea"/>
                          <a:cs typeface="+mn-cs"/>
                        </a:rPr>
                        <a:t>Radio Engineer; designed SIO Telemetry Buffer, Geodetic Module,</a:t>
                      </a:r>
                      <a:r>
                        <a:rPr lang="en-US" sz="1200" kern="1200" baseline="0" dirty="0" smtClean="0">
                          <a:solidFill>
                            <a:schemeClr val="tx1"/>
                          </a:solidFill>
                          <a:effectLst/>
                          <a:latin typeface="+mn-lt"/>
                          <a:ea typeface="+mn-ea"/>
                          <a:cs typeface="+mn-cs"/>
                        </a:rPr>
                        <a:t> MEMS a</a:t>
                      </a:r>
                      <a:r>
                        <a:rPr lang="en-US" sz="1200" kern="1200" dirty="0" smtClean="0">
                          <a:solidFill>
                            <a:schemeClr val="tx1"/>
                          </a:solidFill>
                          <a:effectLst/>
                          <a:latin typeface="+mn-lt"/>
                          <a:ea typeface="+mn-ea"/>
                          <a:cs typeface="+mn-cs"/>
                        </a:rPr>
                        <a:t>ccelerometer and meteorological packages, instrument testing and deployment</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1">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Melinda Squibb</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lang="en-US" sz="1200" kern="1200" dirty="0" smtClean="0">
                          <a:solidFill>
                            <a:schemeClr val="tx1"/>
                          </a:solidFill>
                          <a:effectLst/>
                          <a:latin typeface="+mn-lt"/>
                          <a:ea typeface="+mn-ea"/>
                          <a:cs typeface="+mn-cs"/>
                        </a:rPr>
                        <a:t>Senior Programmer; JAVA and real-time applications programmer,</a:t>
                      </a:r>
                      <a:r>
                        <a:rPr lang="en-US" sz="1200" kern="1200" baseline="0" dirty="0" smtClean="0">
                          <a:solidFill>
                            <a:schemeClr val="tx1"/>
                          </a:solidFill>
                          <a:effectLst/>
                          <a:latin typeface="+mn-lt"/>
                          <a:ea typeface="+mn-ea"/>
                          <a:cs typeface="+mn-cs"/>
                        </a:rPr>
                        <a:t> migrating PPP-AR software</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438157">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Anne Sullivan</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SIO</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lang="en-US" sz="1200" kern="1200" dirty="0" smtClean="0">
                          <a:solidFill>
                            <a:schemeClr val="tx1"/>
                          </a:solidFill>
                          <a:effectLst/>
                          <a:latin typeface="+mn-lt"/>
                          <a:ea typeface="+mn-ea"/>
                          <a:cs typeface="+mn-cs"/>
                        </a:rPr>
                        <a:t>Systems administrator; real-time GPS archive quality control</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438157">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Robert Clayton</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Caltech</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Project Co-I, Institutional PI, </a:t>
                      </a:r>
                      <a:r>
                        <a:rPr lang="en-US" sz="1200" kern="1200" dirty="0" smtClean="0">
                          <a:solidFill>
                            <a:schemeClr val="tx1"/>
                          </a:solidFill>
                          <a:effectLst/>
                          <a:latin typeface="+mn-lt"/>
                          <a:ea typeface="+mn-ea"/>
                          <a:cs typeface="+mn-cs"/>
                        </a:rPr>
                        <a:t>PI Southern California Earthquake Data Center, California Integrated Seismic Network; MEMS accelerometers, Community Seismic Network</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1">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Ellen Yu</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Caltech</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lang="en-US" sz="1200" kern="1200" dirty="0" smtClean="0">
                          <a:solidFill>
                            <a:schemeClr val="tx1"/>
                          </a:solidFill>
                          <a:effectLst/>
                          <a:latin typeface="+mn-lt"/>
                          <a:ea typeface="+mn-ea"/>
                          <a:cs typeface="+mn-cs"/>
                        </a:rPr>
                        <a:t>Manager of Southern California Earthquake Center, archiving broadband</a:t>
                      </a:r>
                      <a:r>
                        <a:rPr lang="en-US" sz="1200" kern="1200" baseline="0" dirty="0" smtClean="0">
                          <a:solidFill>
                            <a:schemeClr val="tx1"/>
                          </a:solidFill>
                          <a:effectLst/>
                          <a:latin typeface="+mn-lt"/>
                          <a:ea typeface="+mn-ea"/>
                          <a:cs typeface="+mn-cs"/>
                        </a:rPr>
                        <a:t> displacement waveforms</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1143000" y="133350"/>
            <a:ext cx="6858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000" dirty="0" smtClean="0"/>
              <a:t>Acronyms – </a:t>
            </a:r>
            <a:r>
              <a:rPr lang="en-US" sz="2000" dirty="0" smtClean="0"/>
              <a:t>I</a:t>
            </a:r>
            <a:endParaRPr lang="en-US" sz="2000" dirty="0" smtClean="0">
              <a:solidFill>
                <a:schemeClr val="tx1"/>
              </a:solidFill>
            </a:endParaRPr>
          </a:p>
        </p:txBody>
      </p:sp>
      <p:sp>
        <p:nvSpPr>
          <p:cNvPr id="5123" name="Content Placeholder 2"/>
          <p:cNvSpPr>
            <a:spLocks noGrp="1"/>
          </p:cNvSpPr>
          <p:nvPr>
            <p:ph idx="1"/>
          </p:nvPr>
        </p:nvSpPr>
        <p:spPr>
          <a:xfrm>
            <a:off x="700088" y="974924"/>
            <a:ext cx="7937500" cy="5454650"/>
          </a:xfrm>
        </p:spPr>
        <p:txBody>
          <a:bodyPr/>
          <a:lstStyle/>
          <a:p>
            <a:pPr eaLnBrk="1" hangingPunct="1">
              <a:buNone/>
            </a:pPr>
            <a:r>
              <a:rPr lang="en-US" sz="1000" b="1" dirty="0" smtClean="0">
                <a:latin typeface="Verdana" pitchFamily="34" charset="0"/>
                <a:ea typeface="Verdana" pitchFamily="34" charset="0"/>
                <a:cs typeface="Verdana" pitchFamily="34" charset="0"/>
              </a:rPr>
              <a:t>ACE		</a:t>
            </a:r>
            <a:r>
              <a:rPr lang="en-US" sz="1000" b="1" dirty="0">
                <a:latin typeface="Verdana" pitchFamily="34" charset="0"/>
                <a:ea typeface="Verdana" pitchFamily="34" charset="0"/>
                <a:cs typeface="Verdana" pitchFamily="34" charset="0"/>
              </a:rPr>
              <a:t>A</a:t>
            </a:r>
            <a:r>
              <a:rPr lang="en-US" sz="1000" b="1" dirty="0" smtClean="0">
                <a:latin typeface="Verdana" pitchFamily="34" charset="0"/>
                <a:ea typeface="Verdana" pitchFamily="34" charset="0"/>
                <a:cs typeface="Verdana" pitchFamily="34" charset="0"/>
              </a:rPr>
              <a:t>mbiguity, clock, ephemeris estimates</a:t>
            </a:r>
            <a:endParaRPr lang="en-US" sz="1000" b="1" dirty="0">
              <a:latin typeface="Verdana" pitchFamily="34" charset="0"/>
              <a:ea typeface="Verdana" pitchFamily="34" charset="0"/>
              <a:cs typeface="Verdana" pitchFamily="34" charset="0"/>
            </a:endParaRPr>
          </a:p>
          <a:p>
            <a:pPr eaLnBrk="1" hangingPunct="1">
              <a:buFontTx/>
              <a:buNone/>
            </a:pPr>
            <a:r>
              <a:rPr lang="en-US" sz="1000" b="1" dirty="0" smtClean="0">
                <a:latin typeface="Verdana" pitchFamily="34" charset="0"/>
                <a:ea typeface="Verdana" pitchFamily="34" charset="0"/>
                <a:cs typeface="Verdana" pitchFamily="34" charset="0"/>
              </a:rPr>
              <a:t>ARIA	Advanced </a:t>
            </a:r>
            <a:r>
              <a:rPr lang="en-US" sz="1000" b="1" dirty="0">
                <a:latin typeface="Verdana" pitchFamily="34" charset="0"/>
                <a:ea typeface="Verdana" pitchFamily="34" charset="0"/>
                <a:cs typeface="Verdana" pitchFamily="34" charset="0"/>
              </a:rPr>
              <a:t>Rapid Imaging and </a:t>
            </a:r>
            <a:r>
              <a:rPr lang="en-US" sz="1000" b="1" dirty="0" smtClean="0">
                <a:latin typeface="Verdana" pitchFamily="34" charset="0"/>
                <a:ea typeface="Verdana" pitchFamily="34" charset="0"/>
                <a:cs typeface="Verdana" pitchFamily="34" charset="0"/>
              </a:rPr>
              <a:t>Analysis</a:t>
            </a:r>
          </a:p>
          <a:p>
            <a:pPr eaLnBrk="1" hangingPunct="1">
              <a:buFontTx/>
              <a:buNone/>
            </a:pPr>
            <a:r>
              <a:rPr lang="en-US" sz="1000" b="1" dirty="0" smtClean="0">
                <a:latin typeface="Verdana" pitchFamily="34" charset="0"/>
                <a:ea typeface="Verdana" pitchFamily="34" charset="0"/>
                <a:cs typeface="Verdana" pitchFamily="34" charset="0"/>
              </a:rPr>
              <a:t>BARD	Bay Area Regional Deformation Array (at UC Berkley)</a:t>
            </a:r>
          </a:p>
          <a:p>
            <a:pPr eaLnBrk="1" hangingPunct="1">
              <a:buFontTx/>
              <a:buNone/>
            </a:pPr>
            <a:r>
              <a:rPr lang="en-US" sz="1000" b="1" dirty="0" smtClean="0">
                <a:latin typeface="Verdana" pitchFamily="34" charset="0"/>
                <a:ea typeface="Verdana" pitchFamily="34" charset="0"/>
                <a:cs typeface="Verdana" pitchFamily="34" charset="0"/>
              </a:rPr>
              <a:t>CGPS	Continuous Global Positioning System</a:t>
            </a:r>
          </a:p>
          <a:p>
            <a:pPr eaLnBrk="1" hangingPunct="1">
              <a:buNone/>
            </a:pPr>
            <a:r>
              <a:rPr lang="en-US" sz="1000" b="1" dirty="0">
                <a:latin typeface="Verdana" pitchFamily="34" charset="0"/>
                <a:ea typeface="Verdana" pitchFamily="34" charset="0"/>
                <a:cs typeface="Verdana" pitchFamily="34" charset="0"/>
              </a:rPr>
              <a:t>CISN	California Integrated Seismic Network</a:t>
            </a:r>
          </a:p>
          <a:p>
            <a:pPr eaLnBrk="1" hangingPunct="1">
              <a:buFontTx/>
              <a:buNone/>
            </a:pPr>
            <a:r>
              <a:rPr lang="en-US" sz="1000" b="1" dirty="0" smtClean="0">
                <a:latin typeface="Verdana" pitchFamily="34" charset="0"/>
                <a:ea typeface="Verdana" pitchFamily="34" charset="0"/>
                <a:cs typeface="Verdana" pitchFamily="34" charset="0"/>
              </a:rPr>
              <a:t>CMT		Centroid Moment Tensor</a:t>
            </a:r>
          </a:p>
          <a:p>
            <a:pPr eaLnBrk="1" hangingPunct="1">
              <a:buFontTx/>
              <a:buNone/>
            </a:pPr>
            <a:r>
              <a:rPr lang="en-US" sz="1000" b="1" dirty="0" smtClean="0">
                <a:latin typeface="Verdana" pitchFamily="34" charset="0"/>
                <a:ea typeface="Verdana" pitchFamily="34" charset="0"/>
                <a:cs typeface="Verdana" pitchFamily="34" charset="0"/>
              </a:rPr>
              <a:t>CRTN	California Real Time Network</a:t>
            </a:r>
          </a:p>
          <a:p>
            <a:pPr eaLnBrk="1" hangingPunct="1">
              <a:buFontTx/>
              <a:buNone/>
            </a:pPr>
            <a:r>
              <a:rPr lang="en-US" sz="1000" b="1" dirty="0" smtClean="0">
                <a:latin typeface="Verdana" pitchFamily="34" charset="0"/>
                <a:ea typeface="Verdana" pitchFamily="34" charset="0"/>
                <a:cs typeface="Verdana" pitchFamily="34" charset="0"/>
              </a:rPr>
              <a:t>CSRC	California Spatial Reference Center</a:t>
            </a:r>
          </a:p>
          <a:p>
            <a:pPr eaLnBrk="1" hangingPunct="1">
              <a:buFontTx/>
              <a:buNone/>
            </a:pPr>
            <a:r>
              <a:rPr lang="en-US" sz="1000" b="1" dirty="0" smtClean="0">
                <a:latin typeface="Verdana" pitchFamily="34" charset="0"/>
                <a:ea typeface="Verdana" pitchFamily="34" charset="0"/>
                <a:cs typeface="Verdana" pitchFamily="34" charset="0"/>
              </a:rPr>
              <a:t>EEWS	Earthquake Early Warning System</a:t>
            </a:r>
          </a:p>
          <a:p>
            <a:pPr eaLnBrk="1" hangingPunct="1">
              <a:buFontTx/>
              <a:buNone/>
            </a:pPr>
            <a:r>
              <a:rPr lang="en-US" sz="1000" b="1" dirty="0" smtClean="0">
                <a:latin typeface="Verdana" pitchFamily="34" charset="0"/>
                <a:ea typeface="Verdana" pitchFamily="34" charset="0"/>
                <a:cs typeface="Verdana" pitchFamily="34" charset="0"/>
              </a:rPr>
              <a:t>ESDR	Earth Science Data Record</a:t>
            </a:r>
          </a:p>
          <a:p>
            <a:pPr eaLnBrk="1" hangingPunct="1">
              <a:buNone/>
            </a:pPr>
            <a:r>
              <a:rPr lang="en-US" sz="1000" b="1" dirty="0" smtClean="0">
                <a:latin typeface="Verdana" pitchFamily="34" charset="0"/>
                <a:ea typeface="Verdana" pitchFamily="34" charset="0"/>
                <a:cs typeface="Verdana" pitchFamily="34" charset="0"/>
              </a:rPr>
              <a:t>GAM		GPS</a:t>
            </a:r>
            <a:r>
              <a:rPr lang="en-US" sz="1000" b="1" dirty="0">
                <a:latin typeface="Verdana" pitchFamily="34" charset="0"/>
                <a:ea typeface="Verdana" pitchFamily="34" charset="0"/>
                <a:cs typeface="Verdana" pitchFamily="34" charset="0"/>
              </a:rPr>
              <a:t>, Accelerometer, </a:t>
            </a:r>
            <a:r>
              <a:rPr lang="en-US" sz="1000" b="1" dirty="0" smtClean="0">
                <a:latin typeface="Verdana" pitchFamily="34" charset="0"/>
                <a:ea typeface="Verdana" pitchFamily="34" charset="0"/>
                <a:cs typeface="Verdana" pitchFamily="34" charset="0"/>
              </a:rPr>
              <a:t>Meteorological </a:t>
            </a:r>
            <a:r>
              <a:rPr lang="en-US" sz="1000" b="1" dirty="0">
                <a:latin typeface="Verdana" pitchFamily="34" charset="0"/>
                <a:ea typeface="Verdana" pitchFamily="34" charset="0"/>
                <a:cs typeface="Verdana" pitchFamily="34" charset="0"/>
              </a:rPr>
              <a:t>raw data</a:t>
            </a:r>
          </a:p>
          <a:p>
            <a:pPr eaLnBrk="1" hangingPunct="1">
              <a:buFontTx/>
              <a:buNone/>
            </a:pPr>
            <a:r>
              <a:rPr lang="en-US" sz="1000" b="1" dirty="0" smtClean="0">
                <a:latin typeface="Verdana" pitchFamily="34" charset="0"/>
                <a:ea typeface="Verdana" pitchFamily="34" charset="0"/>
                <a:cs typeface="Verdana" pitchFamily="34" charset="0"/>
              </a:rPr>
              <a:t>GEONET	</a:t>
            </a:r>
            <a:r>
              <a:rPr lang="en-US" sz="1000" b="1" dirty="0">
                <a:latin typeface="Verdana" pitchFamily="34" charset="0"/>
                <a:ea typeface="Verdana" pitchFamily="34" charset="0"/>
                <a:cs typeface="Verdana" pitchFamily="34" charset="0"/>
              </a:rPr>
              <a:t>GNSS Earth Observation Network </a:t>
            </a:r>
            <a:r>
              <a:rPr lang="en-US" sz="1000" b="1" dirty="0" smtClean="0">
                <a:latin typeface="Verdana" pitchFamily="34" charset="0"/>
                <a:ea typeface="Verdana" pitchFamily="34" charset="0"/>
                <a:cs typeface="Verdana" pitchFamily="34" charset="0"/>
              </a:rPr>
              <a:t>System (Japan)</a:t>
            </a:r>
          </a:p>
          <a:p>
            <a:pPr eaLnBrk="1" hangingPunct="1">
              <a:buFontTx/>
              <a:buNone/>
            </a:pPr>
            <a:r>
              <a:rPr lang="en-US" sz="1000" b="1" dirty="0" smtClean="0">
                <a:latin typeface="Verdana" pitchFamily="34" charset="0"/>
                <a:ea typeface="Verdana" pitchFamily="34" charset="0"/>
                <a:cs typeface="Verdana" pitchFamily="34" charset="0"/>
              </a:rPr>
              <a:t>IGS		International GNSS Service</a:t>
            </a:r>
          </a:p>
          <a:p>
            <a:pPr eaLnBrk="1" hangingPunct="1">
              <a:buFontTx/>
              <a:buNone/>
            </a:pPr>
            <a:r>
              <a:rPr lang="en-US" sz="1000" b="1" dirty="0" smtClean="0">
                <a:latin typeface="Verdana" pitchFamily="34" charset="0"/>
                <a:ea typeface="Verdana" pitchFamily="34" charset="0"/>
                <a:cs typeface="Verdana" pitchFamily="34" charset="0"/>
              </a:rPr>
              <a:t>ITRF		International Terrestrial Reference Frame</a:t>
            </a:r>
          </a:p>
          <a:p>
            <a:pPr eaLnBrk="1" hangingPunct="1">
              <a:buFontTx/>
              <a:buNone/>
            </a:pPr>
            <a:r>
              <a:rPr lang="en-US" sz="1000" b="1" dirty="0" smtClean="0">
                <a:latin typeface="Verdana" pitchFamily="34" charset="0"/>
                <a:ea typeface="Verdana" pitchFamily="34" charset="0"/>
                <a:cs typeface="Verdana" pitchFamily="34" charset="0"/>
              </a:rPr>
              <a:t>JMA		Japan Meteorological Agency</a:t>
            </a:r>
          </a:p>
          <a:p>
            <a:pPr eaLnBrk="1" hangingPunct="1">
              <a:buFontTx/>
              <a:buNone/>
            </a:pPr>
            <a:r>
              <a:rPr lang="en-US" sz="1000" b="1" dirty="0" smtClean="0">
                <a:latin typeface="Verdana" pitchFamily="34" charset="0"/>
                <a:ea typeface="Verdana" pitchFamily="34" charset="0"/>
                <a:cs typeface="Verdana" pitchFamily="34" charset="0"/>
              </a:rPr>
              <a:t>MEMS	</a:t>
            </a:r>
            <a:r>
              <a:rPr lang="en-US" sz="1000" b="1" dirty="0">
                <a:latin typeface="Verdana" pitchFamily="34" charset="0"/>
                <a:ea typeface="Verdana" pitchFamily="34" charset="0"/>
                <a:cs typeface="Verdana" pitchFamily="34" charset="0"/>
              </a:rPr>
              <a:t>Microelectromechanical systems</a:t>
            </a:r>
            <a:r>
              <a:rPr lang="en-US" sz="1000" b="1" dirty="0" smtClean="0">
                <a:latin typeface="Verdana" pitchFamily="34" charset="0"/>
                <a:ea typeface="Verdana" pitchFamily="34" charset="0"/>
                <a:cs typeface="Verdana" pitchFamily="34" charset="0"/>
              </a:rPr>
              <a:t> </a:t>
            </a:r>
          </a:p>
          <a:p>
            <a:pPr eaLnBrk="1" hangingPunct="1">
              <a:buFontTx/>
              <a:buNone/>
            </a:pPr>
            <a:r>
              <a:rPr lang="en-US" sz="1000" b="1" dirty="0" smtClean="0">
                <a:latin typeface="Verdana" pitchFamily="34" charset="0"/>
                <a:ea typeface="Verdana" pitchFamily="34" charset="0"/>
                <a:cs typeface="Verdana" pitchFamily="34" charset="0"/>
              </a:rPr>
              <a:t>NCEDC	Northern California Earthquake Data Center (at UC Berkeley)</a:t>
            </a:r>
          </a:p>
          <a:p>
            <a:pPr eaLnBrk="1" hangingPunct="1">
              <a:buFontTx/>
              <a:buNone/>
            </a:pPr>
            <a:r>
              <a:rPr lang="en-US" sz="1000" b="1" dirty="0" smtClean="0">
                <a:latin typeface="Verdana" pitchFamily="34" charset="0"/>
                <a:ea typeface="Verdana" pitchFamily="34" charset="0"/>
                <a:cs typeface="Verdana" pitchFamily="34" charset="0"/>
              </a:rPr>
              <a:t>NIED	</a:t>
            </a:r>
            <a:r>
              <a:rPr lang="en-US" sz="1000" b="1" dirty="0">
                <a:latin typeface="Verdana" pitchFamily="34" charset="0"/>
                <a:ea typeface="Verdana" pitchFamily="34" charset="0"/>
                <a:cs typeface="Verdana" pitchFamily="34" charset="0"/>
              </a:rPr>
              <a:t>National Research Institute for Earth Science and Disaster </a:t>
            </a:r>
            <a:r>
              <a:rPr lang="en-US" sz="1000" b="1" dirty="0" smtClean="0">
                <a:latin typeface="Verdana" pitchFamily="34" charset="0"/>
                <a:ea typeface="Verdana" pitchFamily="34" charset="0"/>
                <a:cs typeface="Verdana" pitchFamily="34" charset="0"/>
              </a:rPr>
              <a:t>Prevention (Japan)</a:t>
            </a:r>
          </a:p>
          <a:p>
            <a:pPr eaLnBrk="1" hangingPunct="1">
              <a:buFontTx/>
              <a:buNone/>
            </a:pPr>
            <a:r>
              <a:rPr lang="en-US" sz="1000" b="1" dirty="0" smtClean="0">
                <a:latin typeface="Verdana" pitchFamily="34" charset="0"/>
                <a:ea typeface="Verdana" pitchFamily="34" charset="0"/>
                <a:cs typeface="Verdana" pitchFamily="34" charset="0"/>
              </a:rPr>
              <a:t>PANGA	Pacific Northwest GPS Array (Central Washington Univ.)</a:t>
            </a:r>
          </a:p>
          <a:p>
            <a:pPr eaLnBrk="1" hangingPunct="1">
              <a:buFontTx/>
              <a:buNone/>
            </a:pPr>
            <a:r>
              <a:rPr lang="en-US" sz="1000" b="1" dirty="0" smtClean="0">
                <a:latin typeface="Verdana" pitchFamily="34" charset="0"/>
                <a:ea typeface="Verdana" pitchFamily="34" charset="0"/>
                <a:cs typeface="Verdana" pitchFamily="34" charset="0"/>
              </a:rPr>
              <a:t>PBO		Plate Boundary Observatory (part of EarthScope project)</a:t>
            </a:r>
          </a:p>
          <a:p>
            <a:pPr eaLnBrk="1" hangingPunct="1">
              <a:buFontTx/>
              <a:buNone/>
            </a:pPr>
            <a:r>
              <a:rPr lang="en-US" sz="1000" b="1" dirty="0" smtClean="0">
                <a:latin typeface="Verdana" pitchFamily="34" charset="0"/>
                <a:ea typeface="Verdana" pitchFamily="34" charset="0"/>
                <a:cs typeface="Verdana" pitchFamily="34" charset="0"/>
              </a:rPr>
              <a:t>PPP-AR	Precise Point Positioning with Ambiguity Resolution</a:t>
            </a:r>
          </a:p>
          <a:p>
            <a:pPr eaLnBrk="1" hangingPunct="1">
              <a:buFontTx/>
              <a:buNone/>
            </a:pPr>
            <a:r>
              <a:rPr lang="en-US" sz="1000" b="1" dirty="0" smtClean="0">
                <a:latin typeface="Verdana" pitchFamily="34" charset="0"/>
                <a:ea typeface="Verdana" pitchFamily="34" charset="0"/>
                <a:cs typeface="Verdana" pitchFamily="34" charset="0"/>
              </a:rPr>
              <a:t>READI	</a:t>
            </a:r>
            <a:r>
              <a:rPr lang="en-US" sz="1000" b="1" dirty="0" smtClean="0">
                <a:solidFill>
                  <a:sysClr val="windowText" lastClr="000000"/>
                </a:solidFill>
                <a:latin typeface="Verdana" pitchFamily="34" charset="0"/>
                <a:ea typeface="Verdana" pitchFamily="34" charset="0"/>
                <a:cs typeface="Verdana" pitchFamily="34" charset="0"/>
              </a:rPr>
              <a:t>Real-Time </a:t>
            </a:r>
            <a:r>
              <a:rPr lang="en-US" sz="1000" b="1" dirty="0">
                <a:latin typeface="Verdana" pitchFamily="34" charset="0"/>
                <a:ea typeface="Verdana" pitchFamily="34" charset="0"/>
                <a:cs typeface="Verdana" pitchFamily="34" charset="0"/>
              </a:rPr>
              <a:t>Earthquake Analysis for Disaster </a:t>
            </a:r>
            <a:r>
              <a:rPr lang="en-US" sz="1000" b="1" dirty="0" smtClean="0">
                <a:latin typeface="Verdana" pitchFamily="34" charset="0"/>
                <a:ea typeface="Verdana" pitchFamily="34" charset="0"/>
                <a:cs typeface="Verdana" pitchFamily="34" charset="0"/>
              </a:rPr>
              <a:t>Mitigation Network</a:t>
            </a:r>
          </a:p>
          <a:p>
            <a:pPr eaLnBrk="1" hangingPunct="1">
              <a:buFontTx/>
              <a:buNone/>
            </a:pPr>
            <a:r>
              <a:rPr lang="en-US" sz="1000" b="1" dirty="0" smtClean="0">
                <a:latin typeface="Verdana" pitchFamily="34" charset="0"/>
                <a:ea typeface="Verdana" pitchFamily="34" charset="0"/>
                <a:cs typeface="Verdana" pitchFamily="34" charset="0"/>
              </a:rPr>
              <a:t>RTK		Real-Time Kinematic Surveying</a:t>
            </a:r>
          </a:p>
          <a:p>
            <a:pPr eaLnBrk="1" hangingPunct="1">
              <a:buFontTx/>
              <a:buNone/>
            </a:pPr>
            <a:r>
              <a:rPr lang="en-US" sz="1000" b="1" dirty="0" smtClean="0">
                <a:latin typeface="Verdana" pitchFamily="34" charset="0"/>
                <a:ea typeface="Verdana" pitchFamily="34" charset="0"/>
                <a:cs typeface="Verdana" pitchFamily="34" charset="0"/>
              </a:rPr>
              <a:t>SCEDC	Southern California Earthquake Data Center (at Caltech)</a:t>
            </a:r>
          </a:p>
          <a:p>
            <a:pPr eaLnBrk="1" hangingPunct="1">
              <a:buFontTx/>
              <a:buNone/>
            </a:pPr>
            <a:r>
              <a:rPr lang="en-US" sz="1000" b="1" dirty="0" smtClean="0">
                <a:latin typeface="Verdana" pitchFamily="34" charset="0"/>
                <a:ea typeface="Verdana" pitchFamily="34" charset="0"/>
                <a:cs typeface="Verdana" pitchFamily="34" charset="0"/>
              </a:rPr>
              <a:t>SCIGN	Southern California Integrated GPS Network</a:t>
            </a:r>
          </a:p>
          <a:p>
            <a:pPr eaLnBrk="1" hangingPunct="1">
              <a:buNone/>
            </a:pPr>
            <a:r>
              <a:rPr lang="en-US" sz="1000" b="1" dirty="0" smtClean="0">
                <a:latin typeface="Verdana" pitchFamily="34" charset="0"/>
                <a:ea typeface="Verdana" pitchFamily="34" charset="0"/>
                <a:cs typeface="Verdana" pitchFamily="34" charset="0"/>
              </a:rPr>
              <a:t>SGM		Seismogeodesy and GPS meteorology </a:t>
            </a:r>
            <a:r>
              <a:rPr lang="en-US" sz="1000" b="1" dirty="0">
                <a:latin typeface="Verdana" pitchFamily="34" charset="0"/>
                <a:ea typeface="Verdana" pitchFamily="34" charset="0"/>
                <a:cs typeface="Verdana" pitchFamily="34" charset="0"/>
              </a:rPr>
              <a:t>analysis and </a:t>
            </a:r>
            <a:r>
              <a:rPr lang="en-US" sz="1000" b="1" dirty="0" smtClean="0">
                <a:latin typeface="Verdana" pitchFamily="34" charset="0"/>
                <a:ea typeface="Verdana" pitchFamily="34" charset="0"/>
                <a:cs typeface="Verdana" pitchFamily="34" charset="0"/>
              </a:rPr>
              <a:t>output</a:t>
            </a:r>
          </a:p>
          <a:p>
            <a:pPr eaLnBrk="1" hangingPunct="1">
              <a:buFontTx/>
              <a:buNone/>
            </a:pPr>
            <a:r>
              <a:rPr lang="en-US" sz="1000" b="1" dirty="0" smtClean="0">
                <a:latin typeface="Verdana" pitchFamily="34" charset="0"/>
                <a:ea typeface="Verdana" pitchFamily="34" charset="0"/>
                <a:cs typeface="Verdana" pitchFamily="34" charset="0"/>
              </a:rPr>
              <a:t>SOPAC	Scripps Orbit and Permanent Array Center (at SIO)</a:t>
            </a:r>
          </a:p>
          <a:p>
            <a:pPr eaLnBrk="1" hangingPunct="1">
              <a:buFontTx/>
              <a:buNone/>
            </a:pPr>
            <a:r>
              <a:rPr lang="en-US" sz="1000" b="1" dirty="0" smtClean="0">
                <a:latin typeface="Verdana" pitchFamily="34" charset="0"/>
                <a:ea typeface="Verdana" pitchFamily="34" charset="0"/>
                <a:cs typeface="Verdana" pitchFamily="34" charset="0"/>
              </a:rPr>
              <a:t>UNAM	</a:t>
            </a:r>
            <a:r>
              <a:rPr lang="es-ES" sz="1000" b="1" dirty="0">
                <a:latin typeface="Verdana" pitchFamily="34" charset="0"/>
                <a:ea typeface="Verdana" pitchFamily="34" charset="0"/>
                <a:cs typeface="Verdana" pitchFamily="34" charset="0"/>
              </a:rPr>
              <a:t>Universidad Nacional Autónoma de México</a:t>
            </a:r>
            <a:endParaRPr lang="en-US" sz="1000" b="1" dirty="0" smtClean="0">
              <a:latin typeface="Verdana" pitchFamily="34" charset="0"/>
              <a:ea typeface="Verdana" pitchFamily="34" charset="0"/>
              <a:cs typeface="Verdana" pitchFamily="34" charset="0"/>
            </a:endParaRPr>
          </a:p>
          <a:p>
            <a:pPr eaLnBrk="1" hangingPunct="1">
              <a:buFontTx/>
              <a:buNone/>
            </a:pPr>
            <a:r>
              <a:rPr lang="en-US" sz="1000" b="1" dirty="0" smtClean="0">
                <a:latin typeface="Verdana" pitchFamily="34" charset="0"/>
                <a:ea typeface="Verdana" pitchFamily="34" charset="0"/>
                <a:cs typeface="Verdana" pitchFamily="34" charset="0"/>
              </a:rPr>
              <a:t>UNAVCO	University consortium for geoscience research and education using geodesy</a:t>
            </a:r>
          </a:p>
          <a:p>
            <a:pPr eaLnBrk="1" hangingPunct="1">
              <a:buFontTx/>
              <a:buNone/>
            </a:pPr>
            <a:r>
              <a:rPr lang="en-US" sz="1000" b="1" dirty="0" smtClean="0">
                <a:latin typeface="Verdana" pitchFamily="34" charset="0"/>
                <a:ea typeface="Verdana" pitchFamily="34" charset="0"/>
                <a:cs typeface="Verdana" pitchFamily="34" charset="0"/>
              </a:rPr>
              <a:t>WCDA	Western Canada Deformation Array (at Pacific Geoscience Centre)</a:t>
            </a:r>
          </a:p>
          <a:p>
            <a:pPr eaLnBrk="1" hangingPunct="1">
              <a:buFontTx/>
              <a:buNone/>
            </a:pPr>
            <a:endParaRPr lang="en-US" sz="1000" b="1" dirty="0" smtClean="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Acronyms – II (meteorological</a:t>
            </a:r>
            <a:r>
              <a:rPr lang="en-US" sz="2000" dirty="0" smtClean="0"/>
              <a:t>)</a:t>
            </a:r>
            <a:endParaRPr lang="en-US" sz="2000" dirty="0"/>
          </a:p>
        </p:txBody>
      </p:sp>
      <p:sp>
        <p:nvSpPr>
          <p:cNvPr id="3" name="Content Placeholder 2"/>
          <p:cNvSpPr>
            <a:spLocks noGrp="1"/>
          </p:cNvSpPr>
          <p:nvPr>
            <p:ph idx="1"/>
          </p:nvPr>
        </p:nvSpPr>
        <p:spPr/>
        <p:txBody>
          <a:bodyPr>
            <a:normAutofit fontScale="85000" lnSpcReduction="20000"/>
          </a:bodyPr>
          <a:lstStyle/>
          <a:p>
            <a:pPr marL="0" indent="0">
              <a:buNone/>
            </a:pPr>
            <a:r>
              <a:rPr lang="en-US" sz="2000" b="1" dirty="0">
                <a:latin typeface="Verdana" pitchFamily="34" charset="0"/>
                <a:ea typeface="Verdana" pitchFamily="34" charset="0"/>
                <a:cs typeface="Verdana" pitchFamily="34" charset="0"/>
              </a:rPr>
              <a:t> </a:t>
            </a:r>
          </a:p>
          <a:p>
            <a:pPr marL="0" indent="0">
              <a:buNone/>
            </a:pPr>
            <a:r>
              <a:rPr lang="en-US" sz="2000" dirty="0">
                <a:latin typeface="Verdana" pitchFamily="34" charset="0"/>
                <a:ea typeface="Verdana" pitchFamily="34" charset="0"/>
                <a:cs typeface="Verdana" pitchFamily="34" charset="0"/>
              </a:rPr>
              <a:t>AWIPS	</a:t>
            </a:r>
            <a:r>
              <a:rPr lang="en-US" sz="2000" dirty="0" smtClean="0">
                <a:latin typeface="Verdana" pitchFamily="34" charset="0"/>
                <a:ea typeface="Verdana" pitchFamily="34" charset="0"/>
                <a:cs typeface="Verdana" pitchFamily="34" charset="0"/>
              </a:rPr>
              <a:t>Advanced </a:t>
            </a:r>
            <a:r>
              <a:rPr lang="en-US" sz="2000" dirty="0">
                <a:latin typeface="Verdana" pitchFamily="34" charset="0"/>
                <a:ea typeface="Verdana" pitchFamily="34" charset="0"/>
                <a:cs typeface="Verdana" pitchFamily="34" charset="0"/>
              </a:rPr>
              <a:t>Weather Interactive Processing System</a:t>
            </a:r>
          </a:p>
          <a:p>
            <a:pPr marL="0" indent="0">
              <a:buNone/>
            </a:pPr>
            <a:r>
              <a:rPr lang="en-US" sz="2000" dirty="0">
                <a:latin typeface="Verdana" pitchFamily="34" charset="0"/>
                <a:ea typeface="Verdana" pitchFamily="34" charset="0"/>
                <a:cs typeface="Verdana" pitchFamily="34" charset="0"/>
              </a:rPr>
              <a:t>ESRL	</a:t>
            </a:r>
            <a:r>
              <a:rPr lang="en-US" sz="2000" dirty="0" smtClean="0">
                <a:latin typeface="Verdana" pitchFamily="34" charset="0"/>
                <a:ea typeface="Verdana" pitchFamily="34" charset="0"/>
                <a:cs typeface="Verdana" pitchFamily="34" charset="0"/>
              </a:rPr>
              <a:t>Earth </a:t>
            </a:r>
            <a:r>
              <a:rPr lang="en-US" sz="2000" dirty="0">
                <a:latin typeface="Verdana" pitchFamily="34" charset="0"/>
                <a:ea typeface="Verdana" pitchFamily="34" charset="0"/>
                <a:cs typeface="Verdana" pitchFamily="34" charset="0"/>
              </a:rPr>
              <a:t>Systems Research </a:t>
            </a:r>
            <a:r>
              <a:rPr lang="en-US" sz="2000" dirty="0" smtClean="0">
                <a:latin typeface="Verdana" pitchFamily="34" charset="0"/>
                <a:ea typeface="Verdana" pitchFamily="34" charset="0"/>
                <a:cs typeface="Verdana" pitchFamily="34" charset="0"/>
              </a:rPr>
              <a:t>Laboratory, NOAA</a:t>
            </a:r>
            <a:endParaRPr lang="en-US" sz="2000" dirty="0">
              <a:latin typeface="Verdana" pitchFamily="34" charset="0"/>
              <a:ea typeface="Verdana" pitchFamily="34" charset="0"/>
              <a:cs typeface="Verdana" pitchFamily="34" charset="0"/>
            </a:endParaRPr>
          </a:p>
          <a:p>
            <a:pPr marL="0" indent="0">
              <a:buNone/>
            </a:pPr>
            <a:r>
              <a:rPr lang="en-US" sz="2000" dirty="0" smtClean="0">
                <a:latin typeface="Verdana" pitchFamily="34" charset="0"/>
                <a:ea typeface="Verdana" pitchFamily="34" charset="0"/>
                <a:cs typeface="Verdana" pitchFamily="34" charset="0"/>
              </a:rPr>
              <a:t>GFS</a:t>
            </a:r>
            <a:r>
              <a:rPr lang="en-US" sz="2000" dirty="0">
                <a:latin typeface="Verdana" pitchFamily="34" charset="0"/>
                <a:ea typeface="Verdana" pitchFamily="34" charset="0"/>
                <a:cs typeface="Verdana" pitchFamily="34" charset="0"/>
              </a:rPr>
              <a:t>	</a:t>
            </a:r>
            <a:r>
              <a:rPr lang="en-US" sz="2000" dirty="0" smtClean="0">
                <a:latin typeface="Verdana" pitchFamily="34" charset="0"/>
                <a:ea typeface="Verdana" pitchFamily="34" charset="0"/>
                <a:cs typeface="Verdana" pitchFamily="34" charset="0"/>
              </a:rPr>
              <a:t>Global </a:t>
            </a:r>
            <a:r>
              <a:rPr lang="en-US" sz="2000" dirty="0">
                <a:latin typeface="Verdana" pitchFamily="34" charset="0"/>
                <a:ea typeface="Verdana" pitchFamily="34" charset="0"/>
                <a:cs typeface="Verdana" pitchFamily="34" charset="0"/>
              </a:rPr>
              <a:t>Forecast System</a:t>
            </a:r>
          </a:p>
          <a:p>
            <a:pPr marL="0" indent="0">
              <a:buNone/>
            </a:pPr>
            <a:r>
              <a:rPr lang="en-US" sz="2000" dirty="0" smtClean="0">
                <a:latin typeface="Verdana" pitchFamily="34" charset="0"/>
                <a:ea typeface="Verdana" pitchFamily="34" charset="0"/>
                <a:cs typeface="Verdana" pitchFamily="34" charset="0"/>
              </a:rPr>
              <a:t>LAPS	</a:t>
            </a:r>
            <a:r>
              <a:rPr lang="en-US" sz="2000" dirty="0">
                <a:latin typeface="Verdana" pitchFamily="34" charset="0"/>
                <a:ea typeface="Verdana" pitchFamily="34" charset="0"/>
                <a:cs typeface="Verdana" pitchFamily="34" charset="0"/>
              </a:rPr>
              <a:t>LAPS Local Analysis and Prediction System </a:t>
            </a:r>
          </a:p>
          <a:p>
            <a:pPr marL="0" indent="0">
              <a:buNone/>
            </a:pPr>
            <a:r>
              <a:rPr lang="en-US" sz="2000" dirty="0">
                <a:latin typeface="Verdana" pitchFamily="34" charset="0"/>
                <a:ea typeface="Verdana" pitchFamily="34" charset="0"/>
                <a:cs typeface="Verdana" pitchFamily="34" charset="0"/>
              </a:rPr>
              <a:t>MADIS	</a:t>
            </a:r>
            <a:r>
              <a:rPr lang="en-US" sz="2000" dirty="0" smtClean="0">
                <a:latin typeface="Verdana" pitchFamily="34" charset="0"/>
                <a:ea typeface="Verdana" pitchFamily="34" charset="0"/>
                <a:cs typeface="Verdana" pitchFamily="34" charset="0"/>
              </a:rPr>
              <a:t>Meteorological </a:t>
            </a:r>
            <a:r>
              <a:rPr lang="en-US" sz="2000" dirty="0">
                <a:latin typeface="Verdana" pitchFamily="34" charset="0"/>
                <a:ea typeface="Verdana" pitchFamily="34" charset="0"/>
                <a:cs typeface="Verdana" pitchFamily="34" charset="0"/>
              </a:rPr>
              <a:t>Assimilation Data Ingest System</a:t>
            </a:r>
          </a:p>
          <a:p>
            <a:pPr marL="0" indent="0">
              <a:buNone/>
            </a:pPr>
            <a:r>
              <a:rPr lang="en-US" sz="2000" dirty="0">
                <a:latin typeface="Verdana" pitchFamily="34" charset="0"/>
                <a:ea typeface="Verdana" pitchFamily="34" charset="0"/>
                <a:cs typeface="Verdana" pitchFamily="34" charset="0"/>
              </a:rPr>
              <a:t>NAM	</a:t>
            </a:r>
            <a:r>
              <a:rPr lang="en-US" sz="2000" dirty="0" smtClean="0">
                <a:latin typeface="Verdana" pitchFamily="34" charset="0"/>
                <a:ea typeface="Verdana" pitchFamily="34" charset="0"/>
                <a:cs typeface="Verdana" pitchFamily="34" charset="0"/>
              </a:rPr>
              <a:t>North </a:t>
            </a:r>
            <a:r>
              <a:rPr lang="en-US" sz="2000" dirty="0">
                <a:latin typeface="Verdana" pitchFamily="34" charset="0"/>
                <a:ea typeface="Verdana" pitchFamily="34" charset="0"/>
                <a:cs typeface="Verdana" pitchFamily="34" charset="0"/>
              </a:rPr>
              <a:t>American Mesoscale</a:t>
            </a:r>
          </a:p>
          <a:p>
            <a:pPr marL="0" indent="0">
              <a:buNone/>
            </a:pPr>
            <a:r>
              <a:rPr lang="en-US" sz="2000" dirty="0" smtClean="0">
                <a:latin typeface="Verdana" pitchFamily="34" charset="0"/>
                <a:ea typeface="Verdana" pitchFamily="34" charset="0"/>
                <a:cs typeface="Verdana" pitchFamily="34" charset="0"/>
              </a:rPr>
              <a:t>NCEP</a:t>
            </a:r>
            <a:r>
              <a:rPr lang="en-US" sz="2000" dirty="0">
                <a:latin typeface="Verdana" pitchFamily="34" charset="0"/>
                <a:ea typeface="Verdana" pitchFamily="34" charset="0"/>
                <a:cs typeface="Verdana" pitchFamily="34" charset="0"/>
              </a:rPr>
              <a:t>	</a:t>
            </a:r>
            <a:r>
              <a:rPr lang="en-US" sz="2000" dirty="0" smtClean="0">
                <a:latin typeface="Verdana" pitchFamily="34" charset="0"/>
                <a:ea typeface="Verdana" pitchFamily="34" charset="0"/>
                <a:cs typeface="Verdana" pitchFamily="34" charset="0"/>
              </a:rPr>
              <a:t>National </a:t>
            </a:r>
            <a:r>
              <a:rPr lang="en-US" sz="2000" dirty="0">
                <a:latin typeface="Verdana" pitchFamily="34" charset="0"/>
                <a:ea typeface="Verdana" pitchFamily="34" charset="0"/>
                <a:cs typeface="Verdana" pitchFamily="34" charset="0"/>
              </a:rPr>
              <a:t>Centers for Environmental Prediction</a:t>
            </a:r>
          </a:p>
          <a:p>
            <a:pPr marL="0" indent="0">
              <a:buNone/>
            </a:pPr>
            <a:r>
              <a:rPr lang="en-US" sz="2000" dirty="0" smtClean="0">
                <a:latin typeface="Verdana" pitchFamily="34" charset="0"/>
                <a:ea typeface="Verdana" pitchFamily="34" charset="0"/>
                <a:cs typeface="Verdana" pitchFamily="34" charset="0"/>
              </a:rPr>
              <a:t>NOAA</a:t>
            </a:r>
            <a:r>
              <a:rPr lang="en-US" sz="2000" dirty="0">
                <a:latin typeface="Verdana" pitchFamily="34" charset="0"/>
                <a:ea typeface="Verdana" pitchFamily="34" charset="0"/>
                <a:cs typeface="Verdana" pitchFamily="34" charset="0"/>
              </a:rPr>
              <a:t>	</a:t>
            </a:r>
            <a:r>
              <a:rPr lang="en-US" sz="2000" dirty="0" smtClean="0">
                <a:latin typeface="Verdana" pitchFamily="34" charset="0"/>
                <a:ea typeface="Verdana" pitchFamily="34" charset="0"/>
                <a:cs typeface="Verdana" pitchFamily="34" charset="0"/>
              </a:rPr>
              <a:t>National </a:t>
            </a:r>
            <a:r>
              <a:rPr lang="en-US" sz="2000" dirty="0">
                <a:latin typeface="Verdana" pitchFamily="34" charset="0"/>
                <a:ea typeface="Verdana" pitchFamily="34" charset="0"/>
                <a:cs typeface="Verdana" pitchFamily="34" charset="0"/>
              </a:rPr>
              <a:t>Oceanic and Atmospheric Administration</a:t>
            </a:r>
          </a:p>
          <a:p>
            <a:pPr marL="0" indent="0">
              <a:buNone/>
            </a:pPr>
            <a:r>
              <a:rPr lang="en-US" sz="2000" dirty="0">
                <a:latin typeface="Verdana" pitchFamily="34" charset="0"/>
                <a:ea typeface="Verdana" pitchFamily="34" charset="0"/>
                <a:cs typeface="Verdana" pitchFamily="34" charset="0"/>
              </a:rPr>
              <a:t>NWS	</a:t>
            </a:r>
            <a:r>
              <a:rPr lang="en-US" sz="2000" dirty="0" smtClean="0">
                <a:latin typeface="Verdana" pitchFamily="34" charset="0"/>
                <a:ea typeface="Verdana" pitchFamily="34" charset="0"/>
                <a:cs typeface="Verdana" pitchFamily="34" charset="0"/>
              </a:rPr>
              <a:t>National </a:t>
            </a:r>
            <a:r>
              <a:rPr lang="en-US" sz="2000" dirty="0">
                <a:latin typeface="Verdana" pitchFamily="34" charset="0"/>
                <a:ea typeface="Verdana" pitchFamily="34" charset="0"/>
                <a:cs typeface="Verdana" pitchFamily="34" charset="0"/>
              </a:rPr>
              <a:t>Weather </a:t>
            </a:r>
            <a:r>
              <a:rPr lang="en-US" sz="2000" dirty="0" smtClean="0">
                <a:latin typeface="Verdana" pitchFamily="34" charset="0"/>
                <a:ea typeface="Verdana" pitchFamily="34" charset="0"/>
                <a:cs typeface="Verdana" pitchFamily="34" charset="0"/>
              </a:rPr>
              <a:t>Service, NOAA</a:t>
            </a:r>
            <a:endParaRPr lang="en-US" sz="2000" dirty="0">
              <a:latin typeface="Verdana" pitchFamily="34" charset="0"/>
              <a:ea typeface="Verdana" pitchFamily="34" charset="0"/>
              <a:cs typeface="Verdana" pitchFamily="34" charset="0"/>
            </a:endParaRPr>
          </a:p>
          <a:p>
            <a:pPr marL="0" indent="0">
              <a:buNone/>
            </a:pPr>
            <a:r>
              <a:rPr lang="en-US" sz="2000" dirty="0">
                <a:latin typeface="Verdana" pitchFamily="34" charset="0"/>
                <a:ea typeface="Verdana" pitchFamily="34" charset="0"/>
                <a:cs typeface="Verdana" pitchFamily="34" charset="0"/>
              </a:rPr>
              <a:t>PWV	</a:t>
            </a:r>
            <a:r>
              <a:rPr lang="en-US" sz="2000" dirty="0" smtClean="0">
                <a:latin typeface="Verdana" pitchFamily="34" charset="0"/>
                <a:ea typeface="Verdana" pitchFamily="34" charset="0"/>
                <a:cs typeface="Verdana" pitchFamily="34" charset="0"/>
              </a:rPr>
              <a:t>Precipitable </a:t>
            </a:r>
            <a:r>
              <a:rPr lang="en-US" sz="2000" dirty="0">
                <a:latin typeface="Verdana" pitchFamily="34" charset="0"/>
                <a:ea typeface="Verdana" pitchFamily="34" charset="0"/>
                <a:cs typeface="Verdana" pitchFamily="34" charset="0"/>
              </a:rPr>
              <a:t>Water Vapor</a:t>
            </a:r>
          </a:p>
          <a:p>
            <a:pPr marL="0" indent="0">
              <a:buNone/>
            </a:pPr>
            <a:r>
              <a:rPr lang="en-US" sz="2000" dirty="0" smtClean="0">
                <a:latin typeface="Verdana" pitchFamily="34" charset="0"/>
                <a:ea typeface="Verdana" pitchFamily="34" charset="0"/>
                <a:cs typeface="Verdana" pitchFamily="34" charset="0"/>
              </a:rPr>
              <a:t>RAP</a:t>
            </a:r>
            <a:r>
              <a:rPr lang="en-US" sz="2000" dirty="0">
                <a:latin typeface="Verdana" pitchFamily="34" charset="0"/>
                <a:ea typeface="Verdana" pitchFamily="34" charset="0"/>
                <a:cs typeface="Verdana" pitchFamily="34" charset="0"/>
              </a:rPr>
              <a:t>	</a:t>
            </a:r>
            <a:r>
              <a:rPr lang="en-US" sz="2000" dirty="0" smtClean="0">
                <a:latin typeface="Verdana" pitchFamily="34" charset="0"/>
                <a:ea typeface="Verdana" pitchFamily="34" charset="0"/>
                <a:cs typeface="Verdana" pitchFamily="34" charset="0"/>
              </a:rPr>
              <a:t>NCEP </a:t>
            </a:r>
            <a:r>
              <a:rPr lang="en-US" sz="2000" dirty="0">
                <a:latin typeface="Verdana" pitchFamily="34" charset="0"/>
                <a:ea typeface="Verdana" pitchFamily="34" charset="0"/>
                <a:cs typeface="Verdana" pitchFamily="34" charset="0"/>
              </a:rPr>
              <a:t>Rapid Refresh</a:t>
            </a:r>
          </a:p>
          <a:p>
            <a:pPr marL="0" indent="0">
              <a:buNone/>
            </a:pPr>
            <a:r>
              <a:rPr lang="en-US" sz="2000" dirty="0" smtClean="0">
                <a:latin typeface="Verdana" pitchFamily="34" charset="0"/>
                <a:ea typeface="Verdana" pitchFamily="34" charset="0"/>
                <a:cs typeface="Verdana" pitchFamily="34" charset="0"/>
              </a:rPr>
              <a:t>RUC</a:t>
            </a:r>
            <a:r>
              <a:rPr lang="en-US" sz="2000" dirty="0">
                <a:latin typeface="Verdana" pitchFamily="34" charset="0"/>
                <a:ea typeface="Verdana" pitchFamily="34" charset="0"/>
                <a:cs typeface="Verdana" pitchFamily="34" charset="0"/>
              </a:rPr>
              <a:t>	</a:t>
            </a:r>
            <a:r>
              <a:rPr lang="en-US" sz="2000" dirty="0" smtClean="0">
                <a:latin typeface="Verdana" pitchFamily="34" charset="0"/>
                <a:ea typeface="Verdana" pitchFamily="34" charset="0"/>
                <a:cs typeface="Verdana" pitchFamily="34" charset="0"/>
              </a:rPr>
              <a:t>Rapid </a:t>
            </a:r>
            <a:r>
              <a:rPr lang="en-US" sz="2000" dirty="0">
                <a:latin typeface="Verdana" pitchFamily="34" charset="0"/>
                <a:ea typeface="Verdana" pitchFamily="34" charset="0"/>
                <a:cs typeface="Verdana" pitchFamily="34" charset="0"/>
              </a:rPr>
              <a:t>Update </a:t>
            </a:r>
            <a:r>
              <a:rPr lang="en-US" sz="2000" dirty="0" smtClean="0">
                <a:latin typeface="Verdana" pitchFamily="34" charset="0"/>
                <a:ea typeface="Verdana" pitchFamily="34" charset="0"/>
                <a:cs typeface="Verdana" pitchFamily="34" charset="0"/>
              </a:rPr>
              <a:t>Cycle</a:t>
            </a:r>
          </a:p>
          <a:p>
            <a:pPr marL="0" indent="0">
              <a:buNone/>
            </a:pPr>
            <a:r>
              <a:rPr lang="en-US" sz="2000" dirty="0" smtClean="0">
                <a:latin typeface="Verdana" pitchFamily="34" charset="0"/>
                <a:ea typeface="Verdana" pitchFamily="34" charset="0"/>
                <a:cs typeface="Verdana" pitchFamily="34" charset="0"/>
              </a:rPr>
              <a:t>SOO	Science and Operations Officer</a:t>
            </a:r>
            <a:endParaRPr lang="en-US" sz="2000" dirty="0">
              <a:latin typeface="Verdana" pitchFamily="34" charset="0"/>
              <a:ea typeface="Verdana" pitchFamily="34" charset="0"/>
              <a:cs typeface="Verdana" pitchFamily="34" charset="0"/>
            </a:endParaRPr>
          </a:p>
          <a:p>
            <a:pPr marL="0" indent="0">
              <a:buNone/>
            </a:pPr>
            <a:r>
              <a:rPr lang="en-US" sz="2000" dirty="0">
                <a:latin typeface="Verdana" pitchFamily="34" charset="0"/>
                <a:ea typeface="Verdana" pitchFamily="34" charset="0"/>
                <a:cs typeface="Verdana" pitchFamily="34" charset="0"/>
              </a:rPr>
              <a:t>WFO	</a:t>
            </a:r>
            <a:r>
              <a:rPr lang="en-US" sz="2000" dirty="0" smtClean="0">
                <a:latin typeface="Verdana" pitchFamily="34" charset="0"/>
                <a:ea typeface="Verdana" pitchFamily="34" charset="0"/>
                <a:cs typeface="Verdana" pitchFamily="34" charset="0"/>
              </a:rPr>
              <a:t>Weather </a:t>
            </a:r>
            <a:r>
              <a:rPr lang="en-US" sz="2000" dirty="0">
                <a:latin typeface="Verdana" pitchFamily="34" charset="0"/>
                <a:ea typeface="Verdana" pitchFamily="34" charset="0"/>
                <a:cs typeface="Verdana" pitchFamily="34" charset="0"/>
              </a:rPr>
              <a:t>Forecast Office</a:t>
            </a:r>
          </a:p>
          <a:p>
            <a:pPr marL="0" indent="0">
              <a:buNone/>
            </a:pPr>
            <a:r>
              <a:rPr lang="en-US" sz="2000" dirty="0">
                <a:latin typeface="Verdana" pitchFamily="34" charset="0"/>
                <a:ea typeface="Verdana" pitchFamily="34" charset="0"/>
                <a:cs typeface="Verdana" pitchFamily="34" charset="0"/>
              </a:rPr>
              <a:t>ZHD	</a:t>
            </a:r>
            <a:r>
              <a:rPr lang="en-US" sz="2000" dirty="0" smtClean="0">
                <a:latin typeface="Verdana" pitchFamily="34" charset="0"/>
                <a:ea typeface="Verdana" pitchFamily="34" charset="0"/>
                <a:cs typeface="Verdana" pitchFamily="34" charset="0"/>
              </a:rPr>
              <a:t>Zenith </a:t>
            </a:r>
            <a:r>
              <a:rPr lang="en-US" sz="2000" dirty="0">
                <a:latin typeface="Verdana" pitchFamily="34" charset="0"/>
                <a:ea typeface="Verdana" pitchFamily="34" charset="0"/>
                <a:cs typeface="Verdana" pitchFamily="34" charset="0"/>
              </a:rPr>
              <a:t>Hydrostatic Delay</a:t>
            </a:r>
          </a:p>
          <a:p>
            <a:pPr marL="0" indent="0">
              <a:buNone/>
            </a:pPr>
            <a:r>
              <a:rPr lang="en-US" sz="2000" dirty="0">
                <a:latin typeface="Verdana" pitchFamily="34" charset="0"/>
                <a:ea typeface="Verdana" pitchFamily="34" charset="0"/>
                <a:cs typeface="Verdana" pitchFamily="34" charset="0"/>
              </a:rPr>
              <a:t>ZTD	</a:t>
            </a:r>
            <a:r>
              <a:rPr lang="en-US" sz="2000" dirty="0" smtClean="0">
                <a:latin typeface="Verdana" pitchFamily="34" charset="0"/>
                <a:ea typeface="Verdana" pitchFamily="34" charset="0"/>
                <a:cs typeface="Verdana" pitchFamily="34" charset="0"/>
              </a:rPr>
              <a:t>Zenith </a:t>
            </a:r>
            <a:r>
              <a:rPr lang="en-US" sz="2000" dirty="0">
                <a:latin typeface="Verdana" pitchFamily="34" charset="0"/>
                <a:ea typeface="Verdana" pitchFamily="34" charset="0"/>
                <a:cs typeface="Verdana" pitchFamily="34" charset="0"/>
              </a:rPr>
              <a:t>Total Delay or Zenith Troposphere Delay</a:t>
            </a:r>
          </a:p>
          <a:p>
            <a:pPr marL="0" indent="0">
              <a:buNone/>
            </a:pPr>
            <a:r>
              <a:rPr lang="en-US" sz="2000" dirty="0">
                <a:latin typeface="Verdana" pitchFamily="34" charset="0"/>
                <a:ea typeface="Verdana" pitchFamily="34" charset="0"/>
                <a:cs typeface="Verdana" pitchFamily="34" charset="0"/>
              </a:rPr>
              <a:t>ZWD	</a:t>
            </a:r>
            <a:r>
              <a:rPr lang="en-US" sz="2000" dirty="0" smtClean="0">
                <a:latin typeface="Verdana" pitchFamily="34" charset="0"/>
                <a:ea typeface="Verdana" pitchFamily="34" charset="0"/>
                <a:cs typeface="Verdana" pitchFamily="34" charset="0"/>
              </a:rPr>
              <a:t>Zenith </a:t>
            </a:r>
            <a:r>
              <a:rPr lang="en-US" sz="2000" dirty="0">
                <a:latin typeface="Verdana" pitchFamily="34" charset="0"/>
                <a:ea typeface="Verdana" pitchFamily="34" charset="0"/>
                <a:cs typeface="Verdana" pitchFamily="34" charset="0"/>
              </a:rPr>
              <a:t>Wet </a:t>
            </a:r>
            <a:r>
              <a:rPr lang="en-US" sz="2000" dirty="0" smtClean="0">
                <a:latin typeface="Verdana" pitchFamily="34" charset="0"/>
                <a:ea typeface="Verdana" pitchFamily="34" charset="0"/>
                <a:cs typeface="Verdana" pitchFamily="34" charset="0"/>
              </a:rPr>
              <a:t>Delay</a:t>
            </a:r>
          </a:p>
          <a:p>
            <a:pPr marL="0" indent="0">
              <a:buNone/>
            </a:pPr>
            <a:endParaRPr lang="en-US" baseline="30000" dirty="0" smtClean="0">
              <a:latin typeface="Verdana" pitchFamily="34" charset="0"/>
              <a:ea typeface="Verdana" pitchFamily="34" charset="0"/>
              <a:cs typeface="Verdana" pitchFamily="34" charset="0"/>
            </a:endParaRPr>
          </a:p>
          <a:p>
            <a:pPr marL="0" indent="0">
              <a:buNone/>
            </a:pPr>
            <a:endParaRPr lang="en-US" dirty="0">
              <a:latin typeface="Verdana" pitchFamily="34" charset="0"/>
              <a:ea typeface="Verdana" pitchFamily="34" charset="0"/>
              <a:cs typeface="Verdana" pitchFamily="34" charset="0"/>
            </a:endParaRPr>
          </a:p>
          <a:p>
            <a:pPr marL="0" indent="0">
              <a:buNone/>
            </a:pPr>
            <a:endParaRPr lang="en-US" dirty="0" smtClean="0">
              <a:latin typeface="Verdana" pitchFamily="34" charset="0"/>
              <a:ea typeface="Verdana" pitchFamily="34" charset="0"/>
              <a:cs typeface="Verdana" pitchFamily="34" charset="0"/>
            </a:endParaRPr>
          </a:p>
          <a:p>
            <a:endParaRPr lang="en-US" dirty="0"/>
          </a:p>
        </p:txBody>
      </p:sp>
    </p:spTree>
    <p:extLst>
      <p:ext uri="{BB962C8B-B14F-4D97-AF65-F5344CB8AC3E}">
        <p14:creationId xmlns:p14="http://schemas.microsoft.com/office/powerpoint/2010/main" val="1587999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1143000" y="133350"/>
            <a:ext cx="6858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smtClean="0"/>
              <a:t>Team Members – JPL and NOAA</a:t>
            </a:r>
          </a:p>
        </p:txBody>
      </p:sp>
      <p:graphicFrame>
        <p:nvGraphicFramePr>
          <p:cNvPr id="21772" name="Group 268"/>
          <p:cNvGraphicFramePr>
            <a:graphicFrameLocks noGrp="1"/>
          </p:cNvGraphicFramePr>
          <p:nvPr>
            <p:ph idx="1"/>
            <p:extLst>
              <p:ext uri="{D42A27DB-BD31-4B8C-83A1-F6EECF244321}">
                <p14:modId xmlns:p14="http://schemas.microsoft.com/office/powerpoint/2010/main" val="2847163539"/>
              </p:ext>
            </p:extLst>
          </p:nvPr>
        </p:nvGraphicFramePr>
        <p:xfrm>
          <a:off x="479425" y="1305281"/>
          <a:ext cx="8304213" cy="3750985"/>
        </p:xfrm>
        <a:graphic>
          <a:graphicData uri="http://schemas.openxmlformats.org/drawingml/2006/table">
            <a:tbl>
              <a:tblPr/>
              <a:tblGrid>
                <a:gridCol w="1493838"/>
                <a:gridCol w="755650"/>
                <a:gridCol w="6054725"/>
              </a:tblGrid>
              <a:tr h="381007">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Geneva" pitchFamily="-106" charset="0"/>
                          <a:ea typeface="MS PGothic" pitchFamily="34" charset="-128"/>
                        </a:rPr>
                        <a:t>Name</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Geneva" pitchFamily="-106" charset="0"/>
                          <a:ea typeface="MS PGothic" pitchFamily="34" charset="-128"/>
                        </a:rPr>
                        <a:t>Org</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Geneva" pitchFamily="-106" charset="0"/>
                          <a:ea typeface="MS PGothic" pitchFamily="34" charset="-128"/>
                        </a:rPr>
                        <a:t>Roles &amp; Contributions</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r>
              <a:tr h="371482">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Frank Webb</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JPL</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lang="en-US" sz="1200" kern="1200" dirty="0" smtClean="0">
                          <a:solidFill>
                            <a:schemeClr val="tx1"/>
                          </a:solidFill>
                          <a:effectLst/>
                          <a:latin typeface="+mn-lt"/>
                          <a:ea typeface="+mn-ea"/>
                          <a:cs typeface="+mn-cs"/>
                        </a:rPr>
                        <a:t>Project Co-I</a:t>
                      </a:r>
                      <a:r>
                        <a:rPr lang="en-US" sz="1200" kern="1200" baseline="0" dirty="0" smtClean="0">
                          <a:solidFill>
                            <a:schemeClr val="tx1"/>
                          </a:solidFill>
                          <a:effectLst/>
                          <a:latin typeface="+mn-lt"/>
                          <a:ea typeface="+mn-ea"/>
                          <a:cs typeface="+mn-cs"/>
                        </a:rPr>
                        <a:t> and institutional PI, </a:t>
                      </a:r>
                      <a:r>
                        <a:rPr lang="en-US" sz="1200" kern="1200" dirty="0" smtClean="0">
                          <a:solidFill>
                            <a:schemeClr val="tx1"/>
                          </a:solidFill>
                          <a:effectLst/>
                          <a:latin typeface="+mn-lt"/>
                          <a:ea typeface="+mn-ea"/>
                          <a:cs typeface="+mn-cs"/>
                        </a:rPr>
                        <a:t>MEaSUREs PI; AIST-08 Co-I; Extensive experience in space geodesy,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crustal deformation monitoring, and GPS analysis methods</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2">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Sharon Kedar</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JPL</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Project Co-I, </a:t>
                      </a:r>
                      <a:r>
                        <a:rPr lang="en-US" sz="1200" kern="1200" dirty="0" smtClean="0">
                          <a:solidFill>
                            <a:schemeClr val="tx1"/>
                          </a:solidFill>
                          <a:effectLst/>
                          <a:latin typeface="+mn-lt"/>
                          <a:ea typeface="+mn-ea"/>
                          <a:cs typeface="+mn-cs"/>
                        </a:rPr>
                        <a:t>AIST-08 Co-I; sensor grids for volcano monitoring, seismology </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2">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Angelyn Moore</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JPL</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lang="en-US" sz="1200" kern="1200" dirty="0" smtClean="0">
                          <a:solidFill>
                            <a:schemeClr val="tx1"/>
                          </a:solidFill>
                          <a:effectLst/>
                          <a:latin typeface="+mn-lt"/>
                          <a:ea typeface="+mn-ea"/>
                          <a:cs typeface="+mn-cs"/>
                        </a:rPr>
                        <a:t>Project</a:t>
                      </a:r>
                      <a:r>
                        <a:rPr lang="en-US" sz="1200" kern="1200" baseline="0" dirty="0" smtClean="0">
                          <a:solidFill>
                            <a:schemeClr val="tx1"/>
                          </a:solidFill>
                          <a:effectLst/>
                          <a:latin typeface="+mn-lt"/>
                          <a:ea typeface="+mn-ea"/>
                          <a:cs typeface="+mn-cs"/>
                        </a:rPr>
                        <a:t> Co-I, </a:t>
                      </a:r>
                      <a:r>
                        <a:rPr lang="en-US" sz="1200" kern="1200" dirty="0" smtClean="0">
                          <a:solidFill>
                            <a:schemeClr val="tx1"/>
                          </a:solidFill>
                          <a:effectLst/>
                          <a:latin typeface="+mn-lt"/>
                          <a:ea typeface="+mn-ea"/>
                          <a:cs typeface="+mn-cs"/>
                        </a:rPr>
                        <a:t>Lead developer on AIST-08 for GPS troposphere correction maps, interface</a:t>
                      </a:r>
                      <a:r>
                        <a:rPr lang="en-US" sz="1200" kern="1200" baseline="0" dirty="0" smtClean="0">
                          <a:solidFill>
                            <a:schemeClr val="tx1"/>
                          </a:solidFill>
                          <a:effectLst/>
                          <a:latin typeface="+mn-lt"/>
                          <a:ea typeface="+mn-ea"/>
                          <a:cs typeface="+mn-cs"/>
                        </a:rPr>
                        <a:t> with NOAA</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438158">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Susan Owen</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JPL</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n-lt"/>
                          <a:ea typeface="MS PGothic" pitchFamily="34" charset="-128"/>
                          <a:cs typeface="+mn-cs"/>
                        </a:rPr>
                        <a:t>PI, </a:t>
                      </a:r>
                      <a:r>
                        <a:rPr lang="en-US" sz="1200" kern="1200" dirty="0" smtClean="0">
                          <a:solidFill>
                            <a:schemeClr val="tx1"/>
                          </a:solidFill>
                          <a:effectLst/>
                          <a:latin typeface="+mn-lt"/>
                          <a:ea typeface="+mn-ea"/>
                          <a:cs typeface="+mn-cs"/>
                        </a:rPr>
                        <a:t>Caltech/JPL ARIA project for rapid response to natural disasters</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2">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Seth Gutman</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NOAA</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lang="en-US" sz="1200" kern="1200" dirty="0" smtClean="0">
                          <a:solidFill>
                            <a:schemeClr val="tx1"/>
                          </a:solidFill>
                          <a:effectLst/>
                          <a:latin typeface="+mn-lt"/>
                          <a:ea typeface="+mn-ea"/>
                          <a:cs typeface="+mn-cs"/>
                        </a:rPr>
                        <a:t>Project</a:t>
                      </a:r>
                      <a:r>
                        <a:rPr lang="en-US" sz="1200" kern="1200" baseline="0" dirty="0" smtClean="0">
                          <a:solidFill>
                            <a:schemeClr val="tx1"/>
                          </a:solidFill>
                          <a:effectLst/>
                          <a:latin typeface="+mn-lt"/>
                          <a:ea typeface="+mn-ea"/>
                          <a:cs typeface="+mn-cs"/>
                        </a:rPr>
                        <a:t> Co-I, </a:t>
                      </a:r>
                      <a:r>
                        <a:rPr lang="en-US" sz="1200" kern="1200" dirty="0" smtClean="0">
                          <a:solidFill>
                            <a:schemeClr val="tx1"/>
                          </a:solidFill>
                          <a:effectLst/>
                          <a:latin typeface="+mn-lt"/>
                          <a:ea typeface="+mn-ea"/>
                          <a:cs typeface="+mn-cs"/>
                        </a:rPr>
                        <a:t>Physical Scientist, NOAA Earth System Research Laboratory (ESRL) Technology Infusion – Precipitable water &amp; extreme weather</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420632">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Kirk Holub</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NOAA</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ESRL, GPS meteorology</a:t>
                      </a:r>
                      <a:endParaRPr kumimoji="0" lang="en-US" sz="1200" b="0" i="0" u="none" strike="noStrike" cap="none" normalizeH="0" baseline="0" dirty="0" smtClean="0">
                        <a:ln>
                          <a:noFill/>
                        </a:ln>
                        <a:solidFill>
                          <a:schemeClr val="tx1"/>
                        </a:solidFill>
                        <a:effectLst/>
                        <a:latin typeface="+mn-lt"/>
                        <a:ea typeface="MS PGothic" pitchFamily="34" charset="-128"/>
                      </a:endParaRPr>
                    </a:p>
                    <a:p>
                      <a:pPr marL="0" marR="0" lvl="0" indent="0" algn="l" defTabSz="4572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2">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Jayme Laber</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NOAA</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r>
                        <a:rPr lang="en-US" sz="1200" kern="1200" dirty="0" smtClean="0">
                          <a:solidFill>
                            <a:schemeClr val="tx1"/>
                          </a:solidFill>
                          <a:effectLst/>
                          <a:latin typeface="+mn-lt"/>
                          <a:ea typeface="+mn-ea"/>
                          <a:cs typeface="+mn-cs"/>
                        </a:rPr>
                        <a:t>Project Co-I, Senior Service Hydrologist, NOAA National Weather Service, Oxnard</a:t>
                      </a:r>
                    </a:p>
                    <a:p>
                      <a:r>
                        <a:rPr lang="en-US" sz="1200" kern="1200" dirty="0" smtClean="0">
                          <a:solidFill>
                            <a:schemeClr val="tx1"/>
                          </a:solidFill>
                          <a:effectLst/>
                          <a:latin typeface="+mn-lt"/>
                          <a:ea typeface="+mn-ea"/>
                          <a:cs typeface="+mn-cs"/>
                        </a:rPr>
                        <a:t>Technology Infusion – Precipitable water &amp; extreme weather</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82">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Ivory Small</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ea typeface="MS PGothic" pitchFamily="34" charset="-128"/>
                        </a:rPr>
                        <a:t>NOAA</a:t>
                      </a: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lang="en-US" sz="1200" kern="1200" dirty="0" smtClean="0">
                          <a:solidFill>
                            <a:schemeClr val="tx1"/>
                          </a:solidFill>
                          <a:effectLst/>
                          <a:latin typeface="+mn-lt"/>
                          <a:ea typeface="+mn-ea"/>
                          <a:cs typeface="+mn-cs"/>
                        </a:rPr>
                        <a:t>Project Co-I, Science and Operations Officer (SOO), NOAA National Weather Service, San Diego; Technology Infusion – Precipitable water &amp; extreme weather</a:t>
                      </a:r>
                      <a:endParaRPr kumimoji="0" lang="en-US" sz="1200" b="0" i="0" u="none" strike="noStrike" cap="none" normalizeH="0" baseline="0" dirty="0" smtClean="0">
                        <a:ln>
                          <a:noFill/>
                        </a:ln>
                        <a:solidFill>
                          <a:schemeClr val="tx1"/>
                        </a:solidFill>
                        <a:effectLst/>
                        <a:latin typeface="+mn-lt"/>
                        <a:ea typeface="MS PGothic" pitchFamily="34" charset="-128"/>
                      </a:endParaRPr>
                    </a:p>
                  </a:txBody>
                  <a:tcPr marT="45721" marB="45721"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0525" y="2082517"/>
            <a:ext cx="6731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411379"/>
            <a:ext cx="533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663" y="2049179"/>
            <a:ext cx="11811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43"/>
          <p:cNvSpPr txBox="1">
            <a:spLocks noChangeArrowheads="1"/>
          </p:cNvSpPr>
          <p:nvPr/>
        </p:nvSpPr>
        <p:spPr bwMode="auto">
          <a:xfrm>
            <a:off x="1981200" y="2468279"/>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sz="2000" b="1" i="1" dirty="0">
                <a:solidFill>
                  <a:srgbClr val="000000"/>
                </a:solidFill>
                <a:latin typeface="Verdana" pitchFamily="34" charset="0"/>
              </a:rPr>
              <a:t>+</a:t>
            </a:r>
          </a:p>
        </p:txBody>
      </p:sp>
      <p:sp>
        <p:nvSpPr>
          <p:cNvPr id="30" name="Text Box 43"/>
          <p:cNvSpPr txBox="1">
            <a:spLocks noChangeArrowheads="1"/>
          </p:cNvSpPr>
          <p:nvPr/>
        </p:nvSpPr>
        <p:spPr bwMode="auto">
          <a:xfrm>
            <a:off x="4619625" y="4519329"/>
            <a:ext cx="3914775"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sz="2000" b="1" i="1" dirty="0">
                <a:solidFill>
                  <a:srgbClr val="000000"/>
                </a:solidFill>
                <a:latin typeface="Verdana" pitchFamily="34" charset="0"/>
              </a:rPr>
              <a:t>Continuous mm-level </a:t>
            </a:r>
            <a:r>
              <a:rPr lang="en-US" sz="2000" b="1" i="1" u="sng" dirty="0">
                <a:solidFill>
                  <a:srgbClr val="000000"/>
                </a:solidFill>
                <a:latin typeface="Verdana" pitchFamily="34" charset="0"/>
              </a:rPr>
              <a:t>precipitable </a:t>
            </a:r>
            <a:r>
              <a:rPr lang="en-US" sz="2000" b="1" i="1" u="sng" dirty="0" smtClean="0">
                <a:solidFill>
                  <a:srgbClr val="000000"/>
                </a:solidFill>
                <a:latin typeface="Verdana" pitchFamily="34" charset="0"/>
              </a:rPr>
              <a:t>water vapor</a:t>
            </a:r>
            <a:r>
              <a:rPr lang="en-US" sz="2000" b="1" i="1" u="sng" dirty="0">
                <a:solidFill>
                  <a:srgbClr val="000000"/>
                </a:solidFill>
                <a:latin typeface="Verdana" pitchFamily="34" charset="0"/>
              </a:rPr>
              <a:t> </a:t>
            </a:r>
            <a:r>
              <a:rPr lang="en-US" sz="2000" b="1" i="1" dirty="0" smtClean="0">
                <a:solidFill>
                  <a:srgbClr val="000000"/>
                </a:solidFill>
                <a:latin typeface="Verdana" pitchFamily="34" charset="0"/>
              </a:rPr>
              <a:t>(PWV in the troposphere</a:t>
            </a:r>
            <a:r>
              <a:rPr lang="en-US" sz="2000" b="1" i="1" dirty="0">
                <a:solidFill>
                  <a:srgbClr val="000000"/>
                </a:solidFill>
                <a:latin typeface="Verdana" pitchFamily="34" charset="0"/>
              </a:rPr>
              <a:t>)</a:t>
            </a:r>
          </a:p>
        </p:txBody>
      </p:sp>
      <p:pic>
        <p:nvPicPr>
          <p:cNvPr id="31"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663" y="4273267"/>
            <a:ext cx="117951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43"/>
          <p:cNvSpPr txBox="1">
            <a:spLocks noChangeArrowheads="1"/>
          </p:cNvSpPr>
          <p:nvPr/>
        </p:nvSpPr>
        <p:spPr bwMode="auto">
          <a:xfrm>
            <a:off x="1981200" y="4663792"/>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sz="2000" b="1" i="1" dirty="0">
                <a:solidFill>
                  <a:srgbClr val="000000"/>
                </a:solidFill>
                <a:latin typeface="Verdana" pitchFamily="34" charset="0"/>
              </a:rPr>
              <a:t>+</a:t>
            </a:r>
          </a:p>
        </p:txBody>
      </p:sp>
      <p:sp>
        <p:nvSpPr>
          <p:cNvPr id="33" name="Text Box 43"/>
          <p:cNvSpPr txBox="1">
            <a:spLocks noChangeArrowheads="1"/>
          </p:cNvSpPr>
          <p:nvPr/>
        </p:nvSpPr>
        <p:spPr bwMode="auto">
          <a:xfrm>
            <a:off x="3810000" y="2430179"/>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sz="2000" b="1" i="1" dirty="0">
                <a:solidFill>
                  <a:srgbClr val="000000"/>
                </a:solidFill>
                <a:latin typeface="Verdana" pitchFamily="34" charset="0"/>
              </a:rPr>
              <a:t>=</a:t>
            </a:r>
          </a:p>
        </p:txBody>
      </p:sp>
      <p:sp>
        <p:nvSpPr>
          <p:cNvPr id="34" name="Text Box 43"/>
          <p:cNvSpPr txBox="1">
            <a:spLocks noChangeArrowheads="1"/>
          </p:cNvSpPr>
          <p:nvPr/>
        </p:nvSpPr>
        <p:spPr bwMode="auto">
          <a:xfrm>
            <a:off x="3810000" y="4673317"/>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sz="2000" b="1" i="1" dirty="0">
                <a:solidFill>
                  <a:srgbClr val="000000"/>
                </a:solidFill>
                <a:latin typeface="Verdana" pitchFamily="34" charset="0"/>
              </a:rPr>
              <a:t>=</a:t>
            </a:r>
          </a:p>
        </p:txBody>
      </p:sp>
      <p:sp>
        <p:nvSpPr>
          <p:cNvPr id="35" name="TextBox 61"/>
          <p:cNvSpPr txBox="1">
            <a:spLocks noChangeArrowheads="1"/>
          </p:cNvSpPr>
          <p:nvPr/>
        </p:nvSpPr>
        <p:spPr bwMode="auto">
          <a:xfrm>
            <a:off x="2200275" y="2963579"/>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1800" b="1" i="1" dirty="0">
                <a:solidFill>
                  <a:srgbClr val="000000"/>
                </a:solidFill>
                <a:latin typeface="Verdana" pitchFamily="34" charset="0"/>
              </a:rPr>
              <a:t>MEMS Accelerometer</a:t>
            </a:r>
          </a:p>
          <a:p>
            <a:pPr algn="ctr" eaLnBrk="1" hangingPunct="1"/>
            <a:r>
              <a:rPr lang="en-US" sz="1800" b="1" i="1" dirty="0">
                <a:solidFill>
                  <a:srgbClr val="000000"/>
                </a:solidFill>
                <a:latin typeface="Verdana" pitchFamily="34" charset="0"/>
              </a:rPr>
              <a:t>Module</a:t>
            </a:r>
          </a:p>
        </p:txBody>
      </p:sp>
      <p:sp>
        <p:nvSpPr>
          <p:cNvPr id="36" name="TextBox 62"/>
          <p:cNvSpPr txBox="1">
            <a:spLocks noChangeArrowheads="1"/>
          </p:cNvSpPr>
          <p:nvPr/>
        </p:nvSpPr>
        <p:spPr bwMode="auto">
          <a:xfrm>
            <a:off x="2019300" y="5478179"/>
            <a:ext cx="260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1800" b="1" i="1" dirty="0">
                <a:solidFill>
                  <a:srgbClr val="000000"/>
                </a:solidFill>
                <a:latin typeface="Verdana" pitchFamily="34" charset="0"/>
              </a:rPr>
              <a:t>MEMS Met Sensors</a:t>
            </a:r>
          </a:p>
          <a:p>
            <a:pPr algn="ctr" eaLnBrk="1" hangingPunct="1"/>
            <a:r>
              <a:rPr lang="en-US" sz="1800" b="1" i="1" dirty="0">
                <a:solidFill>
                  <a:srgbClr val="000000"/>
                </a:solidFill>
                <a:latin typeface="Verdana" pitchFamily="34" charset="0"/>
              </a:rPr>
              <a:t>(pressure, temperature)</a:t>
            </a:r>
          </a:p>
        </p:txBody>
      </p:sp>
      <p:sp>
        <p:nvSpPr>
          <p:cNvPr id="37" name="TextBox 61"/>
          <p:cNvSpPr txBox="1">
            <a:spLocks noChangeArrowheads="1"/>
          </p:cNvSpPr>
          <p:nvPr/>
        </p:nvSpPr>
        <p:spPr bwMode="auto">
          <a:xfrm>
            <a:off x="304800" y="3725579"/>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1800" b="1" i="1" dirty="0">
                <a:solidFill>
                  <a:srgbClr val="000000"/>
                </a:solidFill>
                <a:latin typeface="Verdana" pitchFamily="34" charset="0"/>
              </a:rPr>
              <a:t>GPS/GNSS</a:t>
            </a:r>
          </a:p>
        </p:txBody>
      </p:sp>
      <p:sp>
        <p:nvSpPr>
          <p:cNvPr id="38" name="Text Box 43"/>
          <p:cNvSpPr txBox="1">
            <a:spLocks noChangeArrowheads="1"/>
          </p:cNvSpPr>
          <p:nvPr/>
        </p:nvSpPr>
        <p:spPr bwMode="auto">
          <a:xfrm>
            <a:off x="4619625" y="2161892"/>
            <a:ext cx="4129264" cy="16319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a:spcBef>
                <a:spcPct val="50000"/>
              </a:spcBef>
            </a:pPr>
            <a:r>
              <a:rPr lang="en-US" sz="2000" b="1" i="1" dirty="0">
                <a:solidFill>
                  <a:srgbClr val="000000"/>
                </a:solidFill>
                <a:latin typeface="Verdana" pitchFamily="34" charset="0"/>
              </a:rPr>
              <a:t>Very-high-rate (1-100 Hz) broadband </a:t>
            </a:r>
            <a:r>
              <a:rPr lang="en-US" sz="2000" b="1" i="1" u="sng" dirty="0">
                <a:solidFill>
                  <a:srgbClr val="000000"/>
                </a:solidFill>
                <a:latin typeface="Verdana" pitchFamily="34" charset="0"/>
              </a:rPr>
              <a:t>displacements </a:t>
            </a:r>
            <a:r>
              <a:rPr lang="en-US" sz="2000" b="1" i="1" dirty="0">
                <a:solidFill>
                  <a:srgbClr val="000000"/>
                </a:solidFill>
                <a:latin typeface="Verdana" pitchFamily="34" charset="0"/>
              </a:rPr>
              <a:t>with 1-2 s latency and mm accuracy in three dimensions</a:t>
            </a:r>
          </a:p>
        </p:txBody>
      </p:sp>
      <p:sp>
        <p:nvSpPr>
          <p:cNvPr id="39" name="Title 1"/>
          <p:cNvSpPr txBox="1">
            <a:spLocks/>
          </p:cNvSpPr>
          <p:nvPr/>
        </p:nvSpPr>
        <p:spPr bwMode="auto">
          <a:xfrm>
            <a:off x="1284111" y="121589"/>
            <a:ext cx="6858000" cy="65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2000" b="1" dirty="0" smtClean="0">
                <a:solidFill>
                  <a:schemeClr val="accent2"/>
                </a:solidFill>
                <a:latin typeface="Geneva" pitchFamily="-106" charset="0"/>
              </a:rPr>
              <a:t>Data Fusion</a:t>
            </a:r>
            <a:endParaRPr lang="en-US" sz="2000" b="1" dirty="0">
              <a:solidFill>
                <a:schemeClr val="accent2"/>
              </a:solidFill>
              <a:latin typeface="Geneva" pitchFamily="-106" charset="0"/>
            </a:endParaRPr>
          </a:p>
        </p:txBody>
      </p:sp>
      <p:sp>
        <p:nvSpPr>
          <p:cNvPr id="16" name="TextBox 61"/>
          <p:cNvSpPr txBox="1">
            <a:spLocks noChangeArrowheads="1"/>
          </p:cNvSpPr>
          <p:nvPr/>
        </p:nvSpPr>
        <p:spPr bwMode="auto">
          <a:xfrm>
            <a:off x="228600" y="5727417"/>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1800" b="1" i="1" dirty="0">
                <a:solidFill>
                  <a:srgbClr val="000000"/>
                </a:solidFill>
                <a:latin typeface="Verdana" pitchFamily="34" charset="0"/>
              </a:rPr>
              <a:t>GPS/GNSS</a:t>
            </a:r>
          </a:p>
        </p:txBody>
      </p:sp>
      <p:sp>
        <p:nvSpPr>
          <p:cNvPr id="4" name="TextBox 3"/>
          <p:cNvSpPr txBox="1"/>
          <p:nvPr/>
        </p:nvSpPr>
        <p:spPr>
          <a:xfrm>
            <a:off x="496711" y="1095021"/>
            <a:ext cx="8252178" cy="707886"/>
          </a:xfrm>
          <a:prstGeom prst="rect">
            <a:avLst/>
          </a:prstGeom>
          <a:noFill/>
        </p:spPr>
        <p:txBody>
          <a:bodyPr wrap="square" rtlCol="0">
            <a:spAutoFit/>
          </a:bodyPr>
          <a:lstStyle/>
          <a:p>
            <a:r>
              <a:rPr lang="en-US" sz="2000" b="1" dirty="0" smtClean="0">
                <a:latin typeface="Verdana" panose="020B0604030504040204" pitchFamily="34" charset="0"/>
                <a:ea typeface="Verdana" panose="020B0604030504040204" pitchFamily="34" charset="0"/>
                <a:cs typeface="Verdana" panose="020B0604030504040204" pitchFamily="34" charset="0"/>
              </a:rPr>
              <a:t>Enhance GPS technology with low-cost sensors to mitigate risk for natural hazards:</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6695" y="2113410"/>
            <a:ext cx="3886200" cy="2908578"/>
          </a:xfrm>
          <a:prstGeom prst="rect">
            <a:avLst/>
          </a:prstGeom>
        </p:spPr>
      </p:pic>
      <p:grpSp>
        <p:nvGrpSpPr>
          <p:cNvPr id="48" name="Group 47"/>
          <p:cNvGrpSpPr/>
          <p:nvPr/>
        </p:nvGrpSpPr>
        <p:grpSpPr>
          <a:xfrm>
            <a:off x="2647073" y="3670156"/>
            <a:ext cx="1010527" cy="1282844"/>
            <a:chOff x="995876" y="4558009"/>
            <a:chExt cx="1010527" cy="1282844"/>
          </a:xfrm>
        </p:grpSpPr>
        <p:pic>
          <p:nvPicPr>
            <p:cNvPr id="4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5876" y="4558009"/>
              <a:ext cx="980047" cy="128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1168203" y="4876800"/>
              <a:ext cx="838200" cy="584775"/>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Calibri"/>
                  <a:ea typeface="+mn-ea"/>
                </a:rPr>
                <a:t>SIO</a:t>
              </a:r>
            </a:p>
            <a:p>
              <a:pPr fontAlgn="auto">
                <a:spcBef>
                  <a:spcPts val="0"/>
                </a:spcBef>
                <a:spcAft>
                  <a:spcPts val="0"/>
                </a:spcAft>
              </a:pPr>
              <a:r>
                <a:rPr lang="en-US" sz="1600" b="1" dirty="0" smtClean="0">
                  <a:solidFill>
                    <a:prstClr val="black"/>
                  </a:solidFill>
                  <a:latin typeface="Calibri"/>
                  <a:ea typeface="+mn-ea"/>
                </a:rPr>
                <a:t>Accel.</a:t>
              </a:r>
              <a:endParaRPr lang="en-US" sz="1600" b="1" dirty="0">
                <a:solidFill>
                  <a:prstClr val="black"/>
                </a:solidFill>
                <a:latin typeface="Calibri"/>
                <a:ea typeface="+mn-ea"/>
              </a:endParaRPr>
            </a:p>
          </p:txBody>
        </p:sp>
      </p:grpSp>
      <p:grpSp>
        <p:nvGrpSpPr>
          <p:cNvPr id="51" name="Group 50"/>
          <p:cNvGrpSpPr/>
          <p:nvPr/>
        </p:nvGrpSpPr>
        <p:grpSpPr>
          <a:xfrm>
            <a:off x="2650294" y="5108724"/>
            <a:ext cx="1010527" cy="1282844"/>
            <a:chOff x="995876" y="4558009"/>
            <a:chExt cx="1010527" cy="1282844"/>
          </a:xfrm>
        </p:grpSpPr>
        <p:pic>
          <p:nvPicPr>
            <p:cNvPr id="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5876" y="4558009"/>
              <a:ext cx="980047" cy="128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1168203" y="4876800"/>
              <a:ext cx="838200" cy="584775"/>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Calibri"/>
                  <a:ea typeface="+mn-ea"/>
                </a:rPr>
                <a:t>SIO</a:t>
              </a:r>
            </a:p>
            <a:p>
              <a:pPr fontAlgn="auto">
                <a:spcBef>
                  <a:spcPts val="0"/>
                </a:spcBef>
                <a:spcAft>
                  <a:spcPts val="0"/>
                </a:spcAft>
              </a:pPr>
              <a:r>
                <a:rPr lang="en-US" sz="1600" b="1" dirty="0" smtClean="0">
                  <a:solidFill>
                    <a:prstClr val="black"/>
                  </a:solidFill>
                  <a:latin typeface="Calibri"/>
                  <a:ea typeface="+mn-ea"/>
                </a:rPr>
                <a:t>Met.</a:t>
              </a:r>
              <a:endParaRPr lang="en-US" sz="1600" b="1" dirty="0">
                <a:solidFill>
                  <a:prstClr val="black"/>
                </a:solidFill>
                <a:latin typeface="Calibri"/>
                <a:ea typeface="+mn-ea"/>
              </a:endParaRPr>
            </a:p>
          </p:txBody>
        </p:sp>
      </p:grpSp>
      <p:grpSp>
        <p:nvGrpSpPr>
          <p:cNvPr id="54" name="Group 53"/>
          <p:cNvGrpSpPr/>
          <p:nvPr/>
        </p:nvGrpSpPr>
        <p:grpSpPr>
          <a:xfrm>
            <a:off x="1905000" y="2109609"/>
            <a:ext cx="1600200" cy="1090791"/>
            <a:chOff x="1812094" y="1960532"/>
            <a:chExt cx="1600200" cy="1090791"/>
          </a:xfrm>
        </p:grpSpPr>
        <p:sp>
          <p:nvSpPr>
            <p:cNvPr id="55" name="Rounded Rectangle 54"/>
            <p:cNvSpPr/>
            <p:nvPr/>
          </p:nvSpPr>
          <p:spPr>
            <a:xfrm>
              <a:off x="1812094" y="1960532"/>
              <a:ext cx="1600200" cy="1090791"/>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6" name="TextBox 55"/>
            <p:cNvSpPr txBox="1"/>
            <p:nvPr/>
          </p:nvSpPr>
          <p:spPr>
            <a:xfrm>
              <a:off x="1812095" y="2051794"/>
              <a:ext cx="1568910"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rPr>
                <a:t>GAM client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rPr>
                <a:t>ACE upload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rPr>
                <a:t>SGM in house</a:t>
              </a:r>
            </a:p>
          </p:txBody>
        </p:sp>
      </p:grpSp>
      <p:grpSp>
        <p:nvGrpSpPr>
          <p:cNvPr id="57" name="Group 56"/>
          <p:cNvGrpSpPr/>
          <p:nvPr/>
        </p:nvGrpSpPr>
        <p:grpSpPr>
          <a:xfrm>
            <a:off x="1752599" y="843634"/>
            <a:ext cx="1752601" cy="1200329"/>
            <a:chOff x="2500111" y="578638"/>
            <a:chExt cx="1752601" cy="1200329"/>
          </a:xfrm>
        </p:grpSpPr>
        <p:sp>
          <p:nvSpPr>
            <p:cNvPr id="58" name="Rounded Rectangle 57"/>
            <p:cNvSpPr/>
            <p:nvPr/>
          </p:nvSpPr>
          <p:spPr>
            <a:xfrm>
              <a:off x="2621223" y="622090"/>
              <a:ext cx="1600200" cy="1090791"/>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9" name="TextBox 58"/>
            <p:cNvSpPr txBox="1"/>
            <p:nvPr/>
          </p:nvSpPr>
          <p:spPr>
            <a:xfrm>
              <a:off x="2500111" y="578638"/>
              <a:ext cx="1752601"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dirty="0" smtClean="0">
                  <a:solidFill>
                    <a:prstClr val="black"/>
                  </a:solidFill>
                  <a:latin typeface="Calibri"/>
                  <a:ea typeface="+mn-ea"/>
                </a:rPr>
                <a:t>Displacements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rPr>
                <a:t>Velocities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dirty="0" smtClean="0">
                  <a:solidFill>
                    <a:prstClr val="black"/>
                  </a:solidFill>
                  <a:latin typeface="Calibri"/>
                  <a:ea typeface="+mn-ea"/>
                </a:rPr>
                <a:t>PWV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rPr>
                <a:t>Alerts</a:t>
              </a:r>
            </a:p>
          </p:txBody>
        </p:sp>
      </p:grpSp>
      <p:cxnSp>
        <p:nvCxnSpPr>
          <p:cNvPr id="60" name="Straight Arrow Connector 59"/>
          <p:cNvCxnSpPr/>
          <p:nvPr/>
        </p:nvCxnSpPr>
        <p:spPr>
          <a:xfrm>
            <a:off x="3352800" y="2582127"/>
            <a:ext cx="1684020" cy="806774"/>
          </a:xfrm>
          <a:prstGeom prst="straightConnector1">
            <a:avLst/>
          </a:prstGeom>
          <a:noFill/>
          <a:ln w="50800" cap="flat" cmpd="sng" algn="ctr">
            <a:solidFill>
              <a:sysClr val="windowText" lastClr="000000"/>
            </a:solidFill>
            <a:prstDash val="solid"/>
            <a:headEnd type="stealth"/>
            <a:tailEnd type="stealth"/>
          </a:ln>
          <a:effectLst/>
        </p:spPr>
      </p:cxnSp>
      <p:cxnSp>
        <p:nvCxnSpPr>
          <p:cNvPr id="61" name="Straight Arrow Connector 60"/>
          <p:cNvCxnSpPr/>
          <p:nvPr/>
        </p:nvCxnSpPr>
        <p:spPr>
          <a:xfrm>
            <a:off x="3144127" y="1652475"/>
            <a:ext cx="1921763" cy="1533071"/>
          </a:xfrm>
          <a:prstGeom prst="straightConnector1">
            <a:avLst/>
          </a:prstGeom>
          <a:noFill/>
          <a:ln w="50800" cap="flat" cmpd="sng" algn="ctr">
            <a:solidFill>
              <a:sysClr val="windowText" lastClr="000000"/>
            </a:solidFill>
            <a:prstDash val="solid"/>
            <a:headEnd type="stealth"/>
            <a:tailEnd type="none"/>
          </a:ln>
          <a:effectLst/>
        </p:spPr>
      </p:cxnSp>
      <p:cxnSp>
        <p:nvCxnSpPr>
          <p:cNvPr id="62" name="Straight Arrow Connector 61"/>
          <p:cNvCxnSpPr/>
          <p:nvPr/>
        </p:nvCxnSpPr>
        <p:spPr>
          <a:xfrm flipV="1">
            <a:off x="3579400" y="3584724"/>
            <a:ext cx="1486490" cy="441276"/>
          </a:xfrm>
          <a:prstGeom prst="straightConnector1">
            <a:avLst/>
          </a:prstGeom>
          <a:noFill/>
          <a:ln w="50800" cap="flat" cmpd="sng" algn="ctr">
            <a:solidFill>
              <a:sysClr val="windowText" lastClr="000000"/>
            </a:solidFill>
            <a:prstDash val="solid"/>
            <a:headEnd type="stealth"/>
            <a:tailEnd type="stealth"/>
          </a:ln>
          <a:effectLst/>
        </p:spPr>
      </p:cxnSp>
      <p:cxnSp>
        <p:nvCxnSpPr>
          <p:cNvPr id="63" name="Straight Arrow Connector 62"/>
          <p:cNvCxnSpPr/>
          <p:nvPr/>
        </p:nvCxnSpPr>
        <p:spPr>
          <a:xfrm flipV="1">
            <a:off x="3413171" y="3805362"/>
            <a:ext cx="1652719" cy="1779334"/>
          </a:xfrm>
          <a:prstGeom prst="straightConnector1">
            <a:avLst/>
          </a:prstGeom>
          <a:noFill/>
          <a:ln w="50800" cap="flat" cmpd="sng" algn="ctr">
            <a:solidFill>
              <a:sysClr val="windowText" lastClr="000000"/>
            </a:solidFill>
            <a:prstDash val="solid"/>
            <a:headEnd type="stealth"/>
            <a:tailEnd type="stealth"/>
          </a:ln>
          <a:effectLst/>
        </p:spPr>
      </p:cxnSp>
      <p:pic>
        <p:nvPicPr>
          <p:cNvPr id="64" name="Picture 11" descr="000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8929" y="5105400"/>
            <a:ext cx="2538165" cy="169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a:xfrm flipV="1">
            <a:off x="6231694" y="4041924"/>
            <a:ext cx="0" cy="1970366"/>
          </a:xfrm>
          <a:prstGeom prst="straightConnector1">
            <a:avLst/>
          </a:prstGeom>
          <a:noFill/>
          <a:ln w="50800" cap="flat" cmpd="sng" algn="ctr">
            <a:solidFill>
              <a:sysClr val="windowText" lastClr="000000"/>
            </a:solidFill>
            <a:prstDash val="solid"/>
            <a:headEnd type="stealth"/>
            <a:tailEnd type="stealth"/>
          </a:ln>
          <a:effectLst/>
        </p:spPr>
      </p:cxnSp>
      <p:cxnSp>
        <p:nvCxnSpPr>
          <p:cNvPr id="66" name="Straight Arrow Connector 65"/>
          <p:cNvCxnSpPr/>
          <p:nvPr/>
        </p:nvCxnSpPr>
        <p:spPr>
          <a:xfrm flipV="1">
            <a:off x="5926894" y="3127523"/>
            <a:ext cx="228600" cy="2299992"/>
          </a:xfrm>
          <a:prstGeom prst="straightConnector1">
            <a:avLst/>
          </a:prstGeom>
          <a:noFill/>
          <a:ln w="50800" cap="flat" cmpd="sng" algn="ctr">
            <a:solidFill>
              <a:sysClr val="windowText" lastClr="000000"/>
            </a:solidFill>
            <a:prstDash val="solid"/>
            <a:headEnd type="stealth"/>
            <a:tailEnd type="none"/>
          </a:ln>
          <a:effectLst/>
        </p:spPr>
      </p:cxnSp>
      <p:pic>
        <p:nvPicPr>
          <p:cNvPr id="67" name="Picture 12" descr="000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987459"/>
            <a:ext cx="1659694" cy="248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Straight Arrow Connector 67"/>
          <p:cNvCxnSpPr/>
          <p:nvPr/>
        </p:nvCxnSpPr>
        <p:spPr>
          <a:xfrm flipV="1">
            <a:off x="1062623" y="4256779"/>
            <a:ext cx="1621337" cy="1170736"/>
          </a:xfrm>
          <a:prstGeom prst="straightConnector1">
            <a:avLst/>
          </a:prstGeom>
          <a:noFill/>
          <a:ln w="50800" cap="flat" cmpd="sng" algn="ctr">
            <a:solidFill>
              <a:sysClr val="windowText" lastClr="000000"/>
            </a:solidFill>
            <a:prstDash val="sysDash"/>
            <a:headEnd type="stealth"/>
            <a:tailEnd type="none"/>
          </a:ln>
          <a:effectLst/>
        </p:spPr>
      </p:cxnSp>
      <p:sp>
        <p:nvSpPr>
          <p:cNvPr id="69" name="Rectangle 68"/>
          <p:cNvSpPr/>
          <p:nvPr/>
        </p:nvSpPr>
        <p:spPr>
          <a:xfrm>
            <a:off x="1600200" y="762000"/>
            <a:ext cx="2200008" cy="2514599"/>
          </a:xfrm>
          <a:prstGeom prst="rect">
            <a:avLst/>
          </a:prstGeom>
          <a:noFill/>
          <a:ln w="508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0" name="Rectangle 69"/>
          <p:cNvSpPr/>
          <p:nvPr/>
        </p:nvSpPr>
        <p:spPr>
          <a:xfrm>
            <a:off x="2226506" y="3432324"/>
            <a:ext cx="1812094" cy="3120876"/>
          </a:xfrm>
          <a:prstGeom prst="rect">
            <a:avLst/>
          </a:prstGeom>
          <a:noFill/>
          <a:ln w="508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1" name="TextBox 70"/>
          <p:cNvSpPr txBox="1"/>
          <p:nvPr/>
        </p:nvSpPr>
        <p:spPr>
          <a:xfrm>
            <a:off x="228600" y="552675"/>
            <a:ext cx="1820447" cy="646331"/>
          </a:xfrm>
          <a:prstGeom prst="rect">
            <a:avLst/>
          </a:prstGeom>
          <a:noFill/>
        </p:spPr>
        <p:txBody>
          <a:bodyPr wrap="square" rtlCol="0">
            <a:spAutoFit/>
          </a:bodyPr>
          <a:lstStyle/>
          <a:p>
            <a:pPr algn="ctr" fontAlgn="auto">
              <a:spcBef>
                <a:spcPts val="0"/>
              </a:spcBef>
              <a:spcAft>
                <a:spcPts val="0"/>
              </a:spcAft>
            </a:pPr>
            <a:r>
              <a:rPr lang="en-US" sz="1800" b="1" dirty="0" smtClean="0">
                <a:solidFill>
                  <a:prstClr val="black"/>
                </a:solidFill>
                <a:latin typeface="Calibri"/>
                <a:ea typeface="+mn-ea"/>
              </a:rPr>
              <a:t>Sensor</a:t>
            </a:r>
          </a:p>
          <a:p>
            <a:pPr algn="ctr" fontAlgn="auto">
              <a:spcBef>
                <a:spcPts val="0"/>
              </a:spcBef>
              <a:spcAft>
                <a:spcPts val="0"/>
              </a:spcAft>
            </a:pPr>
            <a:r>
              <a:rPr lang="en-US" sz="1800" b="1" dirty="0" smtClean="0">
                <a:solidFill>
                  <a:prstClr val="black"/>
                </a:solidFill>
                <a:latin typeface="Calibri"/>
                <a:ea typeface="+mn-ea"/>
              </a:rPr>
              <a:t>Web</a:t>
            </a:r>
            <a:endParaRPr lang="en-US" sz="1800" b="1" dirty="0">
              <a:solidFill>
                <a:prstClr val="black"/>
              </a:solidFill>
              <a:latin typeface="Calibri"/>
              <a:ea typeface="+mn-ea"/>
            </a:endParaRPr>
          </a:p>
        </p:txBody>
      </p:sp>
      <p:sp>
        <p:nvSpPr>
          <p:cNvPr id="72" name="TextBox 71"/>
          <p:cNvSpPr txBox="1"/>
          <p:nvPr/>
        </p:nvSpPr>
        <p:spPr>
          <a:xfrm>
            <a:off x="838200" y="3352800"/>
            <a:ext cx="1820447" cy="646331"/>
          </a:xfrm>
          <a:prstGeom prst="rect">
            <a:avLst/>
          </a:prstGeom>
          <a:noFill/>
        </p:spPr>
        <p:txBody>
          <a:bodyPr wrap="square" rtlCol="0">
            <a:spAutoFit/>
          </a:bodyPr>
          <a:lstStyle/>
          <a:p>
            <a:pPr algn="ctr" fontAlgn="auto">
              <a:spcBef>
                <a:spcPts val="0"/>
              </a:spcBef>
              <a:spcAft>
                <a:spcPts val="0"/>
              </a:spcAft>
            </a:pPr>
            <a:r>
              <a:rPr lang="en-US" sz="1800" b="1" dirty="0" smtClean="0">
                <a:solidFill>
                  <a:prstClr val="black"/>
                </a:solidFill>
                <a:latin typeface="Calibri"/>
                <a:ea typeface="+mn-ea"/>
              </a:rPr>
              <a:t>MEMS</a:t>
            </a:r>
          </a:p>
          <a:p>
            <a:pPr algn="ctr" fontAlgn="auto">
              <a:spcBef>
                <a:spcPts val="0"/>
              </a:spcBef>
              <a:spcAft>
                <a:spcPts val="0"/>
              </a:spcAft>
            </a:pPr>
            <a:r>
              <a:rPr lang="en-US" sz="1800" b="1" dirty="0" smtClean="0">
                <a:solidFill>
                  <a:prstClr val="black"/>
                </a:solidFill>
                <a:latin typeface="Calibri"/>
                <a:ea typeface="+mn-ea"/>
              </a:rPr>
              <a:t> Sensors</a:t>
            </a:r>
            <a:endParaRPr lang="en-US" sz="1800" b="1" dirty="0">
              <a:solidFill>
                <a:prstClr val="black"/>
              </a:solidFill>
              <a:latin typeface="Calibri"/>
              <a:ea typeface="+mn-ea"/>
            </a:endParaRPr>
          </a:p>
        </p:txBody>
      </p:sp>
      <p:cxnSp>
        <p:nvCxnSpPr>
          <p:cNvPr id="73" name="Straight Arrow Connector 72"/>
          <p:cNvCxnSpPr/>
          <p:nvPr/>
        </p:nvCxnSpPr>
        <p:spPr>
          <a:xfrm flipH="1" flipV="1">
            <a:off x="3473911" y="5719902"/>
            <a:ext cx="2545889" cy="75992"/>
          </a:xfrm>
          <a:prstGeom prst="straightConnector1">
            <a:avLst/>
          </a:prstGeom>
          <a:noFill/>
          <a:ln w="50800" cap="flat" cmpd="sng" algn="ctr">
            <a:solidFill>
              <a:sysClr val="windowText" lastClr="000000"/>
            </a:solidFill>
            <a:prstDash val="sysDash"/>
            <a:headEnd type="stealth"/>
            <a:tailEnd type="none"/>
          </a:ln>
          <a:effectLst/>
        </p:spPr>
      </p:cxnSp>
      <p:sp>
        <p:nvSpPr>
          <p:cNvPr id="74" name="Cloud 73"/>
          <p:cNvSpPr/>
          <p:nvPr/>
        </p:nvSpPr>
        <p:spPr>
          <a:xfrm>
            <a:off x="3810000" y="2055642"/>
            <a:ext cx="609600" cy="545395"/>
          </a:xfrm>
          <a:prstGeom prst="cloud">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5" name="Cloud 74"/>
          <p:cNvSpPr/>
          <p:nvPr/>
        </p:nvSpPr>
        <p:spPr>
          <a:xfrm>
            <a:off x="3581400" y="2667000"/>
            <a:ext cx="828408" cy="721901"/>
          </a:xfrm>
          <a:prstGeom prst="cloud">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6" name="TextBox 75"/>
          <p:cNvSpPr txBox="1"/>
          <p:nvPr/>
        </p:nvSpPr>
        <p:spPr>
          <a:xfrm>
            <a:off x="3657600" y="2706469"/>
            <a:ext cx="531311" cy="646331"/>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ACE</a:t>
            </a:r>
          </a:p>
          <a:p>
            <a:pPr algn="ctr" fontAlgn="auto">
              <a:spcBef>
                <a:spcPts val="0"/>
              </a:spcBef>
              <a:spcAft>
                <a:spcPts val="0"/>
              </a:spcAft>
            </a:pPr>
            <a:r>
              <a:rPr lang="en-US" sz="1200" b="1" dirty="0" smtClean="0">
                <a:solidFill>
                  <a:prstClr val="black"/>
                </a:solidFill>
                <a:latin typeface="Calibri"/>
                <a:ea typeface="+mn-ea"/>
              </a:rPr>
              <a:t>GAM</a:t>
            </a:r>
          </a:p>
          <a:p>
            <a:pPr algn="ctr" fontAlgn="auto">
              <a:spcBef>
                <a:spcPts val="0"/>
              </a:spcBef>
              <a:spcAft>
                <a:spcPts val="0"/>
              </a:spcAft>
            </a:pPr>
            <a:r>
              <a:rPr lang="en-US" sz="1200" b="1" dirty="0" smtClean="0">
                <a:solidFill>
                  <a:prstClr val="black"/>
                </a:solidFill>
                <a:latin typeface="Calibri"/>
                <a:ea typeface="+mn-ea"/>
              </a:rPr>
              <a:t>SGM</a:t>
            </a:r>
            <a:endParaRPr lang="en-US" sz="1200" b="1" dirty="0">
              <a:solidFill>
                <a:prstClr val="black"/>
              </a:solidFill>
              <a:latin typeface="Calibri"/>
              <a:ea typeface="+mn-ea"/>
            </a:endParaRPr>
          </a:p>
        </p:txBody>
      </p:sp>
      <p:sp>
        <p:nvSpPr>
          <p:cNvPr id="77" name="TextBox 76"/>
          <p:cNvSpPr txBox="1"/>
          <p:nvPr/>
        </p:nvSpPr>
        <p:spPr>
          <a:xfrm>
            <a:off x="3810000" y="2175798"/>
            <a:ext cx="548636"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SGM</a:t>
            </a:r>
            <a:endParaRPr lang="en-US" sz="1200" b="1" dirty="0">
              <a:solidFill>
                <a:prstClr val="black"/>
              </a:solidFill>
              <a:latin typeface="Calibri"/>
              <a:ea typeface="+mn-ea"/>
            </a:endParaRPr>
          </a:p>
        </p:txBody>
      </p:sp>
      <p:grpSp>
        <p:nvGrpSpPr>
          <p:cNvPr id="78" name="Group 77"/>
          <p:cNvGrpSpPr/>
          <p:nvPr/>
        </p:nvGrpSpPr>
        <p:grpSpPr>
          <a:xfrm rot="18834003">
            <a:off x="3628993" y="4274347"/>
            <a:ext cx="1140911" cy="406059"/>
            <a:chOff x="10212889" y="3505200"/>
            <a:chExt cx="1140911" cy="406059"/>
          </a:xfrm>
        </p:grpSpPr>
        <p:sp>
          <p:nvSpPr>
            <p:cNvPr id="79" name="Flowchart: Punched Tape 78"/>
            <p:cNvSpPr/>
            <p:nvPr/>
          </p:nvSpPr>
          <p:spPr>
            <a:xfrm>
              <a:off x="10363200" y="3508524"/>
              <a:ext cx="800100" cy="402735"/>
            </a:xfrm>
            <a:prstGeom prst="flowChartPunchedTap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0" name="TextBox 79"/>
            <p:cNvSpPr txBox="1"/>
            <p:nvPr/>
          </p:nvSpPr>
          <p:spPr>
            <a:xfrm>
              <a:off x="10212889" y="3505200"/>
              <a:ext cx="114091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Calibri"/>
                  <a:ea typeface="+mn-ea"/>
                </a:rPr>
                <a:t>Serial</a:t>
              </a:r>
            </a:p>
          </p:txBody>
        </p:sp>
      </p:grpSp>
      <p:grpSp>
        <p:nvGrpSpPr>
          <p:cNvPr id="81" name="Group 80"/>
          <p:cNvGrpSpPr/>
          <p:nvPr/>
        </p:nvGrpSpPr>
        <p:grpSpPr>
          <a:xfrm rot="20387573">
            <a:off x="3692618" y="3447993"/>
            <a:ext cx="1140911" cy="406059"/>
            <a:chOff x="10212889" y="3505200"/>
            <a:chExt cx="1140911" cy="406059"/>
          </a:xfrm>
        </p:grpSpPr>
        <p:sp>
          <p:nvSpPr>
            <p:cNvPr id="82" name="Flowchart: Punched Tape 81"/>
            <p:cNvSpPr/>
            <p:nvPr/>
          </p:nvSpPr>
          <p:spPr>
            <a:xfrm>
              <a:off x="10363200" y="3508524"/>
              <a:ext cx="800100" cy="402735"/>
            </a:xfrm>
            <a:prstGeom prst="flowChartPunchedTap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3" name="TextBox 82"/>
            <p:cNvSpPr txBox="1"/>
            <p:nvPr/>
          </p:nvSpPr>
          <p:spPr>
            <a:xfrm>
              <a:off x="10212889" y="3505200"/>
              <a:ext cx="114091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Calibri"/>
                  <a:ea typeface="+mn-ea"/>
                </a:rPr>
                <a:t>Serial</a:t>
              </a:r>
            </a:p>
          </p:txBody>
        </p:sp>
      </p:grpSp>
      <p:grpSp>
        <p:nvGrpSpPr>
          <p:cNvPr id="84" name="Group 83"/>
          <p:cNvGrpSpPr/>
          <p:nvPr/>
        </p:nvGrpSpPr>
        <p:grpSpPr>
          <a:xfrm>
            <a:off x="5867400" y="4775541"/>
            <a:ext cx="1140911" cy="406059"/>
            <a:chOff x="10212889" y="3505200"/>
            <a:chExt cx="1140911" cy="406059"/>
          </a:xfrm>
        </p:grpSpPr>
        <p:sp>
          <p:nvSpPr>
            <p:cNvPr id="85" name="Flowchart: Punched Tape 84"/>
            <p:cNvSpPr/>
            <p:nvPr/>
          </p:nvSpPr>
          <p:spPr>
            <a:xfrm>
              <a:off x="10363200" y="3508524"/>
              <a:ext cx="800100" cy="402735"/>
            </a:xfrm>
            <a:prstGeom prst="flowChartPunchedTap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6" name="TextBox 85"/>
            <p:cNvSpPr txBox="1"/>
            <p:nvPr/>
          </p:nvSpPr>
          <p:spPr>
            <a:xfrm>
              <a:off x="10212889" y="3505200"/>
              <a:ext cx="114091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Calibri"/>
                  <a:ea typeface="+mn-ea"/>
                </a:rPr>
                <a:t>Serial</a:t>
              </a:r>
            </a:p>
          </p:txBody>
        </p:sp>
      </p:grpSp>
      <p:sp>
        <p:nvSpPr>
          <p:cNvPr id="87" name="TextBox 86"/>
          <p:cNvSpPr txBox="1">
            <a:spLocks noChangeArrowheads="1"/>
          </p:cNvSpPr>
          <p:nvPr/>
        </p:nvSpPr>
        <p:spPr bwMode="auto">
          <a:xfrm>
            <a:off x="6629401" y="2768025"/>
            <a:ext cx="1219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1600" b="1" dirty="0" smtClean="0">
                <a:solidFill>
                  <a:prstClr val="black"/>
                </a:solidFill>
                <a:latin typeface="Verdana" pitchFamily="34" charset="0"/>
              </a:rPr>
              <a:t>SGM in module</a:t>
            </a:r>
            <a:endParaRPr lang="en-US" sz="1600" b="1" dirty="0">
              <a:solidFill>
                <a:prstClr val="black"/>
              </a:solidFill>
              <a:latin typeface="Verdana" pitchFamily="34" charset="0"/>
            </a:endParaRPr>
          </a:p>
        </p:txBody>
      </p:sp>
      <p:sp>
        <p:nvSpPr>
          <p:cNvPr id="88" name="TextBox 87"/>
          <p:cNvSpPr txBox="1"/>
          <p:nvPr/>
        </p:nvSpPr>
        <p:spPr>
          <a:xfrm>
            <a:off x="4415239" y="925776"/>
            <a:ext cx="4574089" cy="1200329"/>
          </a:xfrm>
          <a:prstGeom prst="rect">
            <a:avLst/>
          </a:prstGeom>
          <a:noFill/>
        </p:spPr>
        <p:txBody>
          <a:bodyPr wrap="square" rtlCol="0">
            <a:spAutoFit/>
          </a:bodyPr>
          <a:lstStyle/>
          <a:p>
            <a:pPr fontAlgn="auto">
              <a:spcBef>
                <a:spcPts val="0"/>
              </a:spcBef>
              <a:spcAft>
                <a:spcPts val="0"/>
              </a:spcAft>
            </a:pPr>
            <a:r>
              <a:rPr lang="en-US" sz="1800" b="1" dirty="0" smtClean="0">
                <a:solidFill>
                  <a:prstClr val="black"/>
                </a:solidFill>
                <a:latin typeface="Calibri"/>
                <a:ea typeface="+mn-ea"/>
              </a:rPr>
              <a:t>GAM: </a:t>
            </a:r>
            <a:r>
              <a:rPr lang="en-US" sz="1800" dirty="0" smtClean="0">
                <a:solidFill>
                  <a:prstClr val="black"/>
                </a:solidFill>
                <a:latin typeface="Calibri"/>
                <a:ea typeface="+mn-ea"/>
              </a:rPr>
              <a:t>GPS, Accelerometer, Met raw data</a:t>
            </a:r>
          </a:p>
          <a:p>
            <a:pPr fontAlgn="auto">
              <a:spcBef>
                <a:spcPts val="0"/>
              </a:spcBef>
              <a:spcAft>
                <a:spcPts val="0"/>
              </a:spcAft>
            </a:pPr>
            <a:r>
              <a:rPr lang="en-US" sz="1800" b="1" dirty="0" smtClean="0">
                <a:solidFill>
                  <a:prstClr val="black"/>
                </a:solidFill>
                <a:latin typeface="Calibri"/>
                <a:ea typeface="+mn-ea"/>
              </a:rPr>
              <a:t>SGM: </a:t>
            </a:r>
            <a:r>
              <a:rPr lang="en-US" sz="1800" dirty="0" smtClean="0">
                <a:solidFill>
                  <a:prstClr val="black"/>
                </a:solidFill>
                <a:latin typeface="Calibri"/>
                <a:ea typeface="+mn-ea"/>
              </a:rPr>
              <a:t>seismogeodesy/meteorology analysis and output</a:t>
            </a:r>
          </a:p>
          <a:p>
            <a:pPr fontAlgn="auto">
              <a:spcBef>
                <a:spcPts val="0"/>
              </a:spcBef>
              <a:spcAft>
                <a:spcPts val="0"/>
              </a:spcAft>
            </a:pPr>
            <a:r>
              <a:rPr lang="en-US" sz="1800" b="1" dirty="0" smtClean="0">
                <a:solidFill>
                  <a:prstClr val="black"/>
                </a:solidFill>
                <a:latin typeface="Calibri"/>
                <a:ea typeface="+mn-ea"/>
              </a:rPr>
              <a:t>ACE: </a:t>
            </a:r>
            <a:r>
              <a:rPr lang="en-US" sz="1800" dirty="0" smtClean="0">
                <a:solidFill>
                  <a:prstClr val="black"/>
                </a:solidFill>
                <a:latin typeface="Calibri"/>
                <a:ea typeface="+mn-ea"/>
              </a:rPr>
              <a:t>ambiguity, clock, ephemeris</a:t>
            </a:r>
            <a:endParaRPr lang="en-US" sz="1800" dirty="0">
              <a:solidFill>
                <a:prstClr val="black"/>
              </a:solidFill>
              <a:latin typeface="Calibri"/>
              <a:ea typeface="+mn-ea"/>
            </a:endParaRPr>
          </a:p>
        </p:txBody>
      </p:sp>
      <p:sp>
        <p:nvSpPr>
          <p:cNvPr id="90" name="Title 6"/>
          <p:cNvSpPr txBox="1">
            <a:spLocks/>
          </p:cNvSpPr>
          <p:nvPr/>
        </p:nvSpPr>
        <p:spPr bwMode="auto">
          <a:xfrm>
            <a:off x="1143000" y="104775"/>
            <a:ext cx="6858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pPr eaLnBrk="1" hangingPunct="1"/>
            <a:r>
              <a:rPr lang="en-US" sz="2000" kern="0" dirty="0" smtClean="0"/>
              <a:t>Project Components and Data </a:t>
            </a:r>
            <a:r>
              <a:rPr lang="en-US" sz="2000" kern="0" dirty="0"/>
              <a:t>F</a:t>
            </a:r>
            <a:r>
              <a:rPr lang="en-US" sz="2000" kern="0" dirty="0" smtClean="0"/>
              <a:t>low</a:t>
            </a:r>
          </a:p>
        </p:txBody>
      </p:sp>
    </p:spTree>
    <p:extLst>
      <p:ext uri="{BB962C8B-B14F-4D97-AF65-F5344CB8AC3E}">
        <p14:creationId xmlns:p14="http://schemas.microsoft.com/office/powerpoint/2010/main" val="1665012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p:cNvSpPr>
          <p:nvPr/>
        </p:nvSpPr>
        <p:spPr bwMode="auto">
          <a:xfrm>
            <a:off x="1446904" y="105106"/>
            <a:ext cx="6381941" cy="60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000" b="1" dirty="0">
                <a:solidFill>
                  <a:schemeClr val="accent2"/>
                </a:solidFill>
                <a:latin typeface="Geneva" pitchFamily="-106" charset="0"/>
              </a:rPr>
              <a:t>Fusion of GPS and </a:t>
            </a:r>
            <a:r>
              <a:rPr lang="en-US" sz="2000" b="1" dirty="0" smtClean="0">
                <a:solidFill>
                  <a:schemeClr val="accent2"/>
                </a:solidFill>
                <a:latin typeface="Geneva" pitchFamily="-106" charset="0"/>
              </a:rPr>
              <a:t>Seismic Data: Seismogeodesy</a:t>
            </a:r>
            <a:endParaRPr lang="en-US" sz="2000" b="1" dirty="0">
              <a:solidFill>
                <a:schemeClr val="accent2"/>
              </a:solidFill>
              <a:latin typeface="Geneva" pitchFamily="-106" charset="0"/>
            </a:endParaRPr>
          </a:p>
        </p:txBody>
      </p:sp>
      <p:pic>
        <p:nvPicPr>
          <p:cNvPr id="27" name="Picture 11" descr="000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07615"/>
            <a:ext cx="389255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9"/>
          <p:cNvSpPr>
            <a:spLocks noChangeArrowheads="1"/>
          </p:cNvSpPr>
          <p:nvPr/>
        </p:nvSpPr>
        <p:spPr bwMode="auto">
          <a:xfrm>
            <a:off x="1193800" y="5917472"/>
            <a:ext cx="660400" cy="114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000000"/>
              </a:solidFill>
              <a:effectLst/>
              <a:uLnTx/>
              <a:uFillTx/>
              <a:latin typeface="Times New Roman" pitchFamily="18" charset="0"/>
            </a:endParaRPr>
          </a:p>
        </p:txBody>
      </p:sp>
      <p:sp>
        <p:nvSpPr>
          <p:cNvPr id="29" name="TextBox 29"/>
          <p:cNvSpPr txBox="1">
            <a:spLocks noChangeArrowheads="1"/>
          </p:cNvSpPr>
          <p:nvPr/>
        </p:nvSpPr>
        <p:spPr bwMode="auto">
          <a:xfrm>
            <a:off x="1390459" y="1029441"/>
            <a:ext cx="26431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algn="r" eaLnBrk="1" hangingPunct="1"/>
            <a:r>
              <a:rPr lang="en-US" sz="1800" dirty="0" smtClean="0">
                <a:latin typeface="Verdana" pitchFamily="34" charset="0"/>
              </a:rPr>
              <a:t>Upgraded GPS station RAAP</a:t>
            </a:r>
            <a:endParaRPr lang="en-US" sz="1800" dirty="0">
              <a:latin typeface="Verdana" pitchFamily="34" charset="0"/>
            </a:endParaRPr>
          </a:p>
        </p:txBody>
      </p:sp>
      <p:sp>
        <p:nvSpPr>
          <p:cNvPr id="30" name="TextBox 30"/>
          <p:cNvSpPr txBox="1">
            <a:spLocks noChangeArrowheads="1"/>
          </p:cNvSpPr>
          <p:nvPr/>
        </p:nvSpPr>
        <p:spPr bwMode="auto">
          <a:xfrm>
            <a:off x="4121150" y="5332262"/>
            <a:ext cx="2133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algn="ctr" eaLnBrk="1" hangingPunct="1"/>
            <a:r>
              <a:rPr lang="en-US" sz="1800" dirty="0">
                <a:latin typeface="Verdana" pitchFamily="34" charset="0"/>
              </a:rPr>
              <a:t>Geodetic </a:t>
            </a:r>
            <a:r>
              <a:rPr lang="en-US" sz="1800" dirty="0" smtClean="0">
                <a:latin typeface="Verdana" pitchFamily="34" charset="0"/>
              </a:rPr>
              <a:t>Module in equipment box</a:t>
            </a:r>
            <a:endParaRPr lang="en-US" sz="1800" dirty="0">
              <a:latin typeface="Verdana" pitchFamily="34" charset="0"/>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385" y="1022138"/>
            <a:ext cx="2968229" cy="3957638"/>
          </a:xfrm>
          <a:prstGeom prst="rect">
            <a:avLst/>
          </a:prstGeom>
        </p:spPr>
      </p:pic>
      <p:sp>
        <p:nvSpPr>
          <p:cNvPr id="32" name="TextBox 18"/>
          <p:cNvSpPr txBox="1">
            <a:spLocks noChangeArrowheads="1"/>
          </p:cNvSpPr>
          <p:nvPr/>
        </p:nvSpPr>
        <p:spPr bwMode="auto">
          <a:xfrm>
            <a:off x="7140631" y="3707780"/>
            <a:ext cx="20990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eaLnBrk="1" hangingPunct="1"/>
            <a:r>
              <a:rPr lang="en-US" sz="1800" dirty="0" smtClean="0">
                <a:latin typeface="Verdana" pitchFamily="34" charset="0"/>
              </a:rPr>
              <a:t>MEMS accelerometer deployed on GPS monument</a:t>
            </a:r>
            <a:endParaRPr lang="en-US" sz="1800" dirty="0">
              <a:latin typeface="Verdana" pitchFamily="34"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00" y="3664803"/>
            <a:ext cx="3733800" cy="2800350"/>
          </a:xfrm>
          <a:prstGeom prst="rect">
            <a:avLst/>
          </a:prstGeom>
        </p:spPr>
      </p:pic>
      <p:cxnSp>
        <p:nvCxnSpPr>
          <p:cNvPr id="35" name="Straight Arrow Connector 2"/>
          <p:cNvCxnSpPr>
            <a:cxnSpLocks noChangeShapeType="1"/>
          </p:cNvCxnSpPr>
          <p:nvPr/>
        </p:nvCxnSpPr>
        <p:spPr bwMode="auto">
          <a:xfrm flipH="1" flipV="1">
            <a:off x="2057400" y="2513873"/>
            <a:ext cx="397669" cy="2736849"/>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
          <p:cNvCxnSpPr>
            <a:cxnSpLocks noChangeShapeType="1"/>
          </p:cNvCxnSpPr>
          <p:nvPr/>
        </p:nvCxnSpPr>
        <p:spPr bwMode="auto">
          <a:xfrm flipH="1">
            <a:off x="2395545" y="5603208"/>
            <a:ext cx="2086561" cy="106302"/>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pic>
        <p:nvPicPr>
          <p:cNvPr id="48" name="Picture 47"/>
          <p:cNvPicPr/>
          <p:nvPr/>
        </p:nvPicPr>
        <p:blipFill>
          <a:blip r:embed="rId5" cstate="print">
            <a:extLst>
              <a:ext uri="{28A0092B-C50C-407E-A947-70E740481C1C}">
                <a14:useLocalDpi xmlns:a14="http://schemas.microsoft.com/office/drawing/2010/main" val="0"/>
              </a:ext>
            </a:extLst>
          </a:blip>
          <a:stretch>
            <a:fillRect/>
          </a:stretch>
        </p:blipFill>
        <p:spPr>
          <a:xfrm>
            <a:off x="7211614" y="1431523"/>
            <a:ext cx="1878309" cy="2233280"/>
          </a:xfrm>
          <a:prstGeom prst="rect">
            <a:avLst/>
          </a:prstGeom>
        </p:spPr>
      </p:pic>
      <p:cxnSp>
        <p:nvCxnSpPr>
          <p:cNvPr id="33" name="Straight Arrow Connector 6"/>
          <p:cNvCxnSpPr>
            <a:cxnSpLocks noChangeShapeType="1"/>
          </p:cNvCxnSpPr>
          <p:nvPr/>
        </p:nvCxnSpPr>
        <p:spPr bwMode="auto">
          <a:xfrm flipH="1" flipV="1">
            <a:off x="5805377" y="2513873"/>
            <a:ext cx="1899537" cy="142833"/>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49994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eneva"/>
        <a:ea typeface=""/>
        <a:cs typeface=""/>
      </a:majorFont>
      <a:minorFont>
        <a:latin typeface="Gene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20793</TotalTime>
  <Words>5582</Words>
  <Application>Microsoft Office PowerPoint</Application>
  <PresentationFormat>On-screen Show (4:3)</PresentationFormat>
  <Paragraphs>558</Paragraphs>
  <Slides>51</Slides>
  <Notes>28</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ＭＳ Ｐゴシック</vt:lpstr>
      <vt:lpstr>ＭＳ Ｐゴシック</vt:lpstr>
      <vt:lpstr>Arial</vt:lpstr>
      <vt:lpstr>Calibri</vt:lpstr>
      <vt:lpstr>Comic Sans MS</vt:lpstr>
      <vt:lpstr>DejaVu Sans</vt:lpstr>
      <vt:lpstr>Geneva</vt:lpstr>
      <vt:lpstr>Monotype Sorts</vt:lpstr>
      <vt:lpstr>Symbol</vt:lpstr>
      <vt:lpstr>Tahoma</vt:lpstr>
      <vt:lpstr>Times</vt:lpstr>
      <vt:lpstr>Times New Roman</vt:lpstr>
      <vt:lpstr>Verdana</vt:lpstr>
      <vt:lpstr>Default Design</vt:lpstr>
      <vt:lpstr>Next-Generation Real-Time Geodetic Station Sensor Web for Natural Hazards Research and Applications </vt:lpstr>
      <vt:lpstr>Overall Goal</vt:lpstr>
      <vt:lpstr>PowerPoint Presentation</vt:lpstr>
      <vt:lpstr>Presentation Outline</vt:lpstr>
      <vt:lpstr>Team Members – SIO and Caltech</vt:lpstr>
      <vt:lpstr>Team Members – JPL and NOAA</vt:lpstr>
      <vt:lpstr>PowerPoint Presentation</vt:lpstr>
      <vt:lpstr>PowerPoint Presentation</vt:lpstr>
      <vt:lpstr>PowerPoint Presentation</vt:lpstr>
      <vt:lpstr>PowerPoint Presentation</vt:lpstr>
      <vt:lpstr>PowerPoint Presentation</vt:lpstr>
      <vt:lpstr>PowerPoint Presentation</vt:lpstr>
      <vt:lpstr>Stations slated for GPS/Met fusion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Accomplishments and Technical Findings: GPS/Seismic Fusion</vt:lpstr>
      <vt:lpstr>Primary Accomplishments and Technical Findings: GPS/Meteorology Fusion</vt:lpstr>
      <vt:lpstr>Plans for upcoming review period  (Short-term goals) </vt:lpstr>
      <vt:lpstr>Critical Issues</vt:lpstr>
      <vt:lpstr>PowerPoint Presentation</vt:lpstr>
      <vt:lpstr>PowerPoint Presentation</vt:lpstr>
      <vt:lpstr>PowerPoint Presentation</vt:lpstr>
      <vt:lpstr>PowerPoint Presentation</vt:lpstr>
      <vt:lpstr>PowerPoint Presentation</vt:lpstr>
      <vt:lpstr>PowerPoint Presentation</vt:lpstr>
      <vt:lpstr>Peer-Reviewed Publications</vt:lpstr>
      <vt:lpstr>Abstracts and Presentations</vt:lpstr>
      <vt:lpstr>Abstracts and Presentations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Costs – UCSD (for duration of project; includes Caltech subaward)</vt:lpstr>
      <vt:lpstr>PowerPoint Presentation</vt:lpstr>
      <vt:lpstr>JPL Workforce</vt:lpstr>
      <vt:lpstr>Costs – Entire Project  (for duration of project)</vt:lpstr>
      <vt:lpstr>Acronyms – I</vt:lpstr>
      <vt:lpstr>Acronyms – II (meteorological)</vt:lpstr>
    </vt:vector>
  </TitlesOfParts>
  <Company>Jet Propulsion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Financial Charts for Reviews</dc:title>
  <dc:creator>YehudaBock</dc:creator>
  <cp:lastModifiedBy>Yehuda Bock</cp:lastModifiedBy>
  <cp:revision>857</cp:revision>
  <cp:lastPrinted>2007-03-13T23:06:41Z</cp:lastPrinted>
  <dcterms:created xsi:type="dcterms:W3CDTF">2009-10-09T17:50:20Z</dcterms:created>
  <dcterms:modified xsi:type="dcterms:W3CDTF">2013-11-25T05:16:39Z</dcterms:modified>
</cp:coreProperties>
</file>