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33.xml" ContentType="application/vnd.openxmlformats-officedocument.presentationml.slide+xml"/>
  <Override PartName="/ppt/notesSlides/notesSlide30.xml" ContentType="application/vnd.openxmlformats-officedocument.presentationml.notesSlide+xml"/>
  <Default Extension="bin" ContentType="application/vnd.openxmlformats-officedocument.presentationml.printerSettings"/>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notesSlides/notesSlide48.xml" ContentType="application/vnd.openxmlformats-officedocument.presentationml.notesSlide+xml"/>
  <Override PartName="/ppt/slides/slide3.xml" ContentType="application/vnd.openxmlformats-officedocument.presentationml.slide+xml"/>
  <Override PartName="/ppt/slideLayouts/slideLayout1.xml" ContentType="application/vnd.openxmlformats-officedocument.presentationml.slideLayout+xml"/>
  <Override PartName="/ppt/notesSlides/notesSlide34.xml" ContentType="application/vnd.openxmlformats-officedocument.presentationml.notesSlide+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notesSlides/notesSlide53.xml" ContentType="application/vnd.openxmlformats-officedocument.presentationml.notesSlide+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46.xml" ContentType="application/vnd.openxmlformats-officedocument.presentationml.slide+xml"/>
  <Override PartName="/ppt/notesSlides/notesSlide41.xml" ContentType="application/vnd.openxmlformats-officedocument.presentationml.notesSlide+xml"/>
  <Override PartName="/ppt/notesSlides/notesSlide8.xml" ContentType="application/vnd.openxmlformats-officedocument.presentationml.notesSlide+xml"/>
  <Default Extension="gif" ContentType="image/gif"/>
  <Override PartName="/ppt/notesSlides/notesSlide57.xml" ContentType="application/vnd.openxmlformats-officedocument.presentationml.notesSlide+xml"/>
  <Override PartName="/ppt/notesSlides/notesSlide26.xml" ContentType="application/vnd.openxmlformats-officedocument.presentationml.notesSlide+xml"/>
  <Override PartName="/ppt/notesSlides/notesSlide45.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notesSlides/notesSlide31.xml" ContentType="application/vnd.openxmlformats-officedocument.presentationml.notesSlide+xml"/>
  <Override PartName="/ppt/notesSlides/notesSlide50.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notesSlides/notesSlide49.xml" ContentType="application/vnd.openxmlformats-officedocument.presentationml.notesSlide+xml"/>
  <Override PartName="/ppt/slides/slide4.xml" ContentType="application/vnd.openxmlformats-officedocument.presentationml.slide+xml"/>
  <Override PartName="/ppt/slideLayouts/slideLayout2.xml" ContentType="application/vnd.openxmlformats-officedocument.presentationml.slideLayout+xml"/>
  <Override PartName="/ppt/notesSlides/notesSlide35.xml" ContentType="application/vnd.openxmlformats-officedocument.presentationml.notesSlide+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notesSlides/notesSlide54.xml" ContentType="application/vnd.openxmlformats-officedocument.presentationml.notesSlide+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42.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notesSlides/notesSlide46.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notesSlides/notesSlide51.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slides/slide63.xml" ContentType="application/vnd.openxmlformats-officedocument.presentationml.slide+xml"/>
  <Override PartName="/ppt/notesSlides/notesSlide55.xml" ContentType="application/vnd.openxmlformats-officedocument.presentationml.notesSlid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viewProps.xml" ContentType="application/vnd.openxmlformats-officedocument.presentationml.viewProps+xml"/>
  <Override PartName="/ppt/slides/slide29.xml" ContentType="application/vnd.openxmlformats-officedocument.presentationml.slide+xml"/>
  <Override PartName="/ppt/notesSlides/notesSlide43.xml" ContentType="application/vnd.openxmlformats-officedocument.presentationml.notes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notesSlides/notesSlide47.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52.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slides/slide59.xml" ContentType="application/vnd.openxmlformats-officedocument.presentationml.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notesSlides/notesSlide40.xml" ContentType="application/vnd.openxmlformats-officedocument.presentationml.notesSlide+xml"/>
  <Override PartName="/ppt/notesSlides/notesSlide56.xml" ContentType="application/vnd.openxmlformats-officedocument.presentationml.notesSlide+xml"/>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67"/>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5" r:id="rId59"/>
    <p:sldId id="316" r:id="rId60"/>
    <p:sldId id="319" r:id="rId61"/>
    <p:sldId id="318" r:id="rId62"/>
    <p:sldId id="317" r:id="rId63"/>
    <p:sldId id="314" r:id="rId64"/>
    <p:sldId id="259" r:id="rId65"/>
    <p:sldId id="320"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3" d="100"/>
          <a:sy n="93" d="100"/>
        </p:scale>
        <p:origin x="-78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notesMaster" Target="notesMasters/notesMaster1.xml"/><Relationship Id="rId68" Type="http://schemas.openxmlformats.org/officeDocument/2006/relationships/printerSettings" Target="printerSettings/printerSettings1.bin"/><Relationship Id="rId69" Type="http://schemas.openxmlformats.org/officeDocument/2006/relationships/presProps" Target="pres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viewProps" Target="viewProps.xml"/><Relationship Id="rId71" Type="http://schemas.openxmlformats.org/officeDocument/2006/relationships/theme" Target="theme/theme1.xml"/><Relationship Id="rId7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02C086-53A4-324D-AA42-4C4C54F69F89}" type="datetimeFigureOut">
              <a:rPr lang="en-US" smtClean="0"/>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D0246-F87D-3845-985D-8FEE9D4B547B}"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691CE7-32B7-D648-A563-71E401545A59}"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13</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168524"/>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14</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40991547"/>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15</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76892355"/>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16</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42574793"/>
      </p:ext>
    </p:extLst>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17</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6774972"/>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18</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72000807"/>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19</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25484867"/>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20</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40871724"/>
      </p:ext>
    </p:extLst>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21</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33315819"/>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22</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56120801"/>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691CE7-32B7-D648-A563-71E401545A59}" type="slidenum">
              <a:rPr lang="en-US" smtClean="0"/>
              <a:pPr/>
              <a:t>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8559658"/>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23</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25927496"/>
      </p:ext>
    </p:extLst>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24</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68212353"/>
      </p:ext>
    </p:extLst>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25</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90667487"/>
      </p:ext>
    </p:extLst>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26</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69980080"/>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27</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44583053"/>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28</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01862657"/>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29</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5541262"/>
      </p:ext>
    </p:extLst>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30</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69027771"/>
      </p:ext>
    </p:extLst>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31</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01055233"/>
      </p:ext>
    </p:extLst>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32</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11356629"/>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691CE7-32B7-D648-A563-71E401545A59}" type="slidenum">
              <a:rPr lang="en-US" smtClean="0"/>
              <a:pPr/>
              <a:t>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87775682"/>
      </p:ext>
    </p:extLst>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33</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62839573"/>
      </p:ext>
    </p:extLst>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34</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46442269"/>
      </p:ext>
    </p:extLst>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35</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86447184"/>
      </p:ext>
    </p:extLst>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36</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08233"/>
      </p:ext>
    </p:extLst>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37</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27975114"/>
      </p:ext>
    </p:extLst>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38</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30044499"/>
      </p:ext>
    </p:extLst>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39</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43037558"/>
      </p:ext>
    </p:extLst>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40</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5671910"/>
      </p:ext>
    </p:extLst>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41</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94827956"/>
      </p:ext>
    </p:extLst>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42</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68016026"/>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691CE7-32B7-D648-A563-71E401545A59}" type="slidenum">
              <a:rPr lang="en-US" smtClean="0"/>
              <a:pPr/>
              <a:t>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07474013"/>
      </p:ext>
    </p:extLst>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43</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75877571"/>
      </p:ext>
    </p:extLst>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44</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73830501"/>
      </p:ext>
    </p:extLst>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45</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21083360"/>
      </p:ext>
    </p:extLst>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46</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55177340"/>
      </p:ext>
    </p:extLst>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47</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47593516"/>
      </p:ext>
    </p:extLst>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48</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01301699"/>
      </p:ext>
    </p:extLst>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49</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88742382"/>
      </p:ext>
    </p:extLst>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50</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19705220"/>
      </p:ext>
    </p:extLst>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51</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23762747"/>
      </p:ext>
    </p:extLst>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52</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14371253"/>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691CE7-32B7-D648-A563-71E401545A59}" type="slidenum">
              <a:rPr lang="en-US" smtClean="0"/>
              <a:pPr/>
              <a:t>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6131965"/>
      </p:ext>
    </p:extLst>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53</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75104015"/>
      </p:ext>
    </p:extLst>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54</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98473615"/>
      </p:ext>
    </p:extLst>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55</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5075249"/>
      </p:ext>
    </p:extLst>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56</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4169555"/>
      </p:ext>
    </p:extLst>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57</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6132253"/>
      </p:ext>
    </p:extLst>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8674" name="Rectangle 6"/>
          <p:cNvSpPr>
            <a:spLocks noGrp="1" noChangeArrowheads="1"/>
          </p:cNvSpPr>
          <p:nvPr>
            <p:ph type="sldNum" sz="quarter"/>
          </p:nvPr>
        </p:nvSpPr>
        <p:spPr>
          <a:noFill/>
        </p:spPr>
        <p:txBody>
          <a:bodyPr/>
          <a:lstStyle/>
          <a:p>
            <a:fld id="{60CE292B-579F-0F4D-82C8-52FD0BF21332}" type="slidenum">
              <a:rPr lang="en-US"/>
              <a:pPr/>
              <a:t>59</a:t>
            </a:fld>
            <a:endParaRPr lang="en-US"/>
          </a:p>
        </p:txBody>
      </p:sp>
      <p:sp>
        <p:nvSpPr>
          <p:cNvPr id="28675" name="Text Box 1"/>
          <p:cNvSpPr txBox="1">
            <a:spLocks noChangeArrowheads="1"/>
          </p:cNvSpPr>
          <p:nvPr/>
        </p:nvSpPr>
        <p:spPr bwMode="auto">
          <a:xfrm>
            <a:off x="3884239" y="8685069"/>
            <a:ext cx="2969559" cy="453159"/>
          </a:xfrm>
          <a:prstGeom prst="rect">
            <a:avLst/>
          </a:prstGeom>
          <a:noFill/>
          <a:ln w="9525">
            <a:noFill/>
            <a:round/>
            <a:headEnd/>
            <a:tailEnd/>
          </a:ln>
        </p:spPr>
        <p:txBody>
          <a:bodyPr lIns="80766" tIns="41998" rIns="80766" bIns="41998" anchor="b">
            <a:prstTxWarp prst="textNoShape">
              <a:avLst/>
            </a:prstTxWarp>
          </a:bodyPr>
          <a:lstStyle/>
          <a:p>
            <a:pPr algn="r">
              <a:tabLst>
                <a:tab pos="649628" algn="l"/>
                <a:tab pos="1299256" algn="l"/>
                <a:tab pos="1948884" algn="l"/>
                <a:tab pos="2598511" algn="l"/>
              </a:tabLst>
            </a:pPr>
            <a:fld id="{4E415DBC-55FF-DA49-90B5-42FBFDB937CA}" type="slidenum">
              <a:rPr lang="en-US" sz="1100">
                <a:solidFill>
                  <a:srgbClr val="000000"/>
                </a:solidFill>
                <a:latin typeface="Times New Roman" charset="0"/>
                <a:ea typeface="DejaVu Sans" charset="0"/>
                <a:cs typeface="DejaVu Sans" charset="0"/>
              </a:rPr>
              <a:pPr algn="r">
                <a:tabLst>
                  <a:tab pos="649628" algn="l"/>
                  <a:tab pos="1299256" algn="l"/>
                  <a:tab pos="1948884" algn="l"/>
                  <a:tab pos="2598511" algn="l"/>
                </a:tabLst>
              </a:pPr>
              <a:t>59</a:t>
            </a:fld>
            <a:endParaRPr lang="en-US" sz="1100" dirty="0">
              <a:solidFill>
                <a:srgbClr val="000000"/>
              </a:solidFill>
              <a:latin typeface="Times New Roman" charset="0"/>
              <a:ea typeface="DejaVu Sans" charset="0"/>
              <a:cs typeface="DejaVu Sans" charset="0"/>
            </a:endParaRPr>
          </a:p>
        </p:txBody>
      </p:sp>
      <p:sp>
        <p:nvSpPr>
          <p:cNvPr id="28676" name="Text Box 2"/>
          <p:cNvSpPr txBox="1">
            <a:spLocks noChangeArrowheads="1"/>
          </p:cNvSpPr>
          <p:nvPr>
            <p:ph type="sldImg"/>
          </p:nvPr>
        </p:nvSpPr>
        <p:spPr>
          <a:xfrm>
            <a:off x="1208835" y="694171"/>
            <a:ext cx="4438930" cy="3429000"/>
          </a:xfrm>
          <a:solidFill>
            <a:srgbClr val="FFFFFF"/>
          </a:solidFill>
          <a:ln>
            <a:solidFill>
              <a:srgbClr val="000000"/>
            </a:solidFill>
            <a:miter lim="800000"/>
          </a:ln>
        </p:spPr>
      </p:sp>
      <p:sp>
        <p:nvSpPr>
          <p:cNvPr id="28677" name="Text Box 3"/>
          <p:cNvSpPr txBox="1">
            <a:spLocks noChangeArrowheads="1"/>
          </p:cNvSpPr>
          <p:nvPr>
            <p:ph type="body" idx="1"/>
          </p:nvPr>
        </p:nvSpPr>
        <p:spPr>
          <a:xfrm>
            <a:off x="686360" y="4343977"/>
            <a:ext cx="5481078" cy="4110182"/>
          </a:xfrm>
          <a:noFill/>
          <a:ln/>
        </p:spPr>
        <p:txBody>
          <a:bodyPr wrap="none" anchor="ct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6D0246-F87D-3845-985D-8FEE9D4B547B}" type="slidenum">
              <a:rPr lang="en-US" smtClean="0"/>
              <a:t>61</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F996EE-8271-46C8-88E9-21A063929C3E}" type="slidenum">
              <a:rPr lang="en-US" smtClean="0"/>
              <a:pPr/>
              <a:t>63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6199179"/>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691CE7-32B7-D648-A563-71E401545A59}" type="slidenum">
              <a:rPr lang="en-US" smtClean="0"/>
              <a:pPr/>
              <a:t>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97408882"/>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first plots shows July 13, 06Z and the second is July 14, 00Z, 18 hours later.  It has gone from being quite dry over most of southern California to moist across the region, and very moist in far southeastern California.  The next plot is from August 1 and shows a fully developed monsoon.</a:t>
            </a:r>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5C98A92-9489-4BF8-A584-073981067773}" type="slidenum">
              <a:rPr lang="en-US" smtClean="0">
                <a:solidFill>
                  <a:prstClr val="black"/>
                </a:solidFill>
              </a:rPr>
              <a:pPr/>
              <a:t>10</a:t>
            </a:fld>
            <a:endParaRPr lang="en-US" smtClean="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11</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57251258"/>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79FBF9-0A37-4122-9798-43BC49ABF340}" type="slidenum">
              <a:rPr lang="en-US" smtClean="0">
                <a:solidFill>
                  <a:prstClr val="black"/>
                </a:solidFill>
              </a:rPr>
              <a:pPr/>
              <a:t>12</a:t>
            </a:fld>
            <a:endParaRPr lang="en-US">
              <a:solidFill>
                <a:prstClr val="black"/>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3295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1FFC53-4BCB-2E4C-9428-30F183FF1E0D}" type="datetimeFigureOut">
              <a:rPr lang="en-US" smtClean="0"/>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1FFC53-4BCB-2E4C-9428-30F183FF1E0D}" type="datetimeFigureOut">
              <a:rPr lang="en-US" smtClean="0"/>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1FFC53-4BCB-2E4C-9428-30F183FF1E0D}" type="datetimeFigureOut">
              <a:rPr lang="en-US" smtClean="0"/>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1FFC53-4BCB-2E4C-9428-30F183FF1E0D}" type="datetimeFigureOut">
              <a:rPr lang="en-US" smtClean="0"/>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1FFC53-4BCB-2E4C-9428-30F183FF1E0D}" type="datetimeFigureOut">
              <a:rPr lang="en-US" smtClean="0"/>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1FFC53-4BCB-2E4C-9428-30F183FF1E0D}" type="datetimeFigureOut">
              <a:rPr lang="en-US" smtClean="0"/>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1FFC53-4BCB-2E4C-9428-30F183FF1E0D}" type="datetimeFigureOut">
              <a:rPr lang="en-US" smtClean="0"/>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1FFC53-4BCB-2E4C-9428-30F183FF1E0D}" type="datetimeFigureOut">
              <a:rPr lang="en-US" smtClean="0"/>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1FFC53-4BCB-2E4C-9428-30F183FF1E0D}" type="datetimeFigureOut">
              <a:rPr lang="en-US" smtClean="0"/>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1FFC53-4BCB-2E4C-9428-30F183FF1E0D}" type="datetimeFigureOut">
              <a:rPr lang="en-US" smtClean="0"/>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1FFC53-4BCB-2E4C-9428-30F183FF1E0D}" type="datetimeFigureOut">
              <a:rPr lang="en-US" smtClean="0"/>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EA6DB-B8E0-E345-97D5-7F87A53682A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1FFC53-4BCB-2E4C-9428-30F183FF1E0D}" type="datetimeFigureOut">
              <a:rPr lang="en-US" smtClean="0"/>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DEA6DB-B8E0-E345-97D5-7F87A53682A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4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4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4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image" Target="../media/image4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 Id="rId3" Type="http://schemas.openxmlformats.org/officeDocument/2006/relationships/image" Target="../media/image4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 Id="rId3" Type="http://schemas.openxmlformats.org/officeDocument/2006/relationships/image" Target="../media/image4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 Id="rId3" Type="http://schemas.openxmlformats.org/officeDocument/2006/relationships/image" Target="../media/image4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image" Target="../media/image5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5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image" Target="../media/image5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 Id="rId3" Type="http://schemas.openxmlformats.org/officeDocument/2006/relationships/image" Target="../media/image5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 Id="rId3" Type="http://schemas.openxmlformats.org/officeDocument/2006/relationships/image" Target="../media/image5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 Id="rId3" Type="http://schemas.openxmlformats.org/officeDocument/2006/relationships/image" Target="../media/image5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 Id="rId3" Type="http://schemas.openxmlformats.org/officeDocument/2006/relationships/image" Target="../media/image5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5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5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 Id="rId3" Type="http://schemas.openxmlformats.org/officeDocument/2006/relationships/image" Target="../media/image6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 Id="rId3" Type="http://schemas.openxmlformats.org/officeDocument/2006/relationships/image" Target="../media/image6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 Id="rId3" Type="http://schemas.openxmlformats.org/officeDocument/2006/relationships/image" Target="../media/image6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gif"/><Relationship Id="rId3" Type="http://schemas.openxmlformats.org/officeDocument/2006/relationships/image" Target="../media/image64.png"/></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jpeg"/></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jpeg"/><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jpeg"/><Relationship Id="rId7" Type="http://schemas.openxmlformats.org/officeDocument/2006/relationships/image" Target="../media/image8.png"/><Relationship Id="rId1" Type="http://schemas.openxmlformats.org/officeDocument/2006/relationships/video" Target="file://localhost/Users/awmoore/NWS_visit/jan11-1.wmv" TargetMode="Externa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video" Target="file://localhost/Users/awmoore/NWS_visit/jan19-1.wmv" TargetMode="External"/><Relationship Id="rId2"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521935" y="450600"/>
            <a:ext cx="7772400" cy="1470025"/>
          </a:xfrm>
        </p:spPr>
        <p:txBody>
          <a:bodyPr>
            <a:normAutofit fontScale="90000"/>
          </a:bodyPr>
          <a:lstStyle/>
          <a:p>
            <a:r>
              <a:rPr lang="en-US" sz="3600" dirty="0" smtClean="0"/>
              <a:t>Atmospheric Water Vapor Determination from Ground GPS Data and </a:t>
            </a:r>
            <a:br>
              <a:rPr lang="en-US" sz="3600" dirty="0" smtClean="0"/>
            </a:br>
            <a:r>
              <a:rPr lang="en-US" sz="3600" dirty="0" smtClean="0"/>
              <a:t>Application to Meteorology</a:t>
            </a:r>
            <a:br>
              <a:rPr lang="en-US" sz="3600" dirty="0" smtClean="0"/>
            </a:br>
            <a:endParaRPr lang="en-US" sz="3600" dirty="0"/>
          </a:p>
        </p:txBody>
      </p:sp>
      <p:sp>
        <p:nvSpPr>
          <p:cNvPr id="3" name="Subtitle 2"/>
          <p:cNvSpPr>
            <a:spLocks noGrp="1"/>
          </p:cNvSpPr>
          <p:nvPr>
            <p:ph type="subTitle" idx="1"/>
          </p:nvPr>
        </p:nvSpPr>
        <p:spPr>
          <a:xfrm>
            <a:off x="1371600" y="2212038"/>
            <a:ext cx="6400800" cy="3426762"/>
          </a:xfrm>
        </p:spPr>
        <p:txBody>
          <a:bodyPr>
            <a:normAutofit fontScale="77500" lnSpcReduction="20000"/>
          </a:bodyPr>
          <a:lstStyle/>
          <a:p>
            <a:r>
              <a:rPr lang="en-US" dirty="0" err="1" smtClean="0"/>
              <a:t>Angelyn</a:t>
            </a:r>
            <a:r>
              <a:rPr lang="en-US" dirty="0" smtClean="0"/>
              <a:t> Moore, Frank Webb</a:t>
            </a:r>
          </a:p>
          <a:p>
            <a:r>
              <a:rPr lang="en-US" sz="2560" dirty="0" smtClean="0"/>
              <a:t>Jet Propulsion Laboratory, California Institute of Technology</a:t>
            </a:r>
          </a:p>
          <a:p>
            <a:r>
              <a:rPr lang="en-US" dirty="0" smtClean="0"/>
              <a:t>Jim Means, </a:t>
            </a:r>
            <a:r>
              <a:rPr lang="en-US" dirty="0" err="1" smtClean="0"/>
              <a:t>Xiaopeng</a:t>
            </a:r>
            <a:r>
              <a:rPr lang="en-US" dirty="0" smtClean="0"/>
              <a:t> Tong, </a:t>
            </a:r>
            <a:r>
              <a:rPr lang="en-US" dirty="0" err="1" smtClean="0"/>
              <a:t>Yehuda</a:t>
            </a:r>
            <a:r>
              <a:rPr lang="en-US" dirty="0" smtClean="0"/>
              <a:t> Bock</a:t>
            </a:r>
          </a:p>
          <a:p>
            <a:r>
              <a:rPr lang="en-US" sz="2286" dirty="0" smtClean="0"/>
              <a:t>Scripps Institution of Oceanography</a:t>
            </a:r>
          </a:p>
          <a:p>
            <a:r>
              <a:rPr lang="en-US" dirty="0" smtClean="0"/>
              <a:t>Seth </a:t>
            </a:r>
            <a:r>
              <a:rPr lang="en-US" dirty="0" err="1" smtClean="0"/>
              <a:t>Gutman</a:t>
            </a:r>
            <a:endParaRPr lang="en-US" dirty="0" smtClean="0"/>
          </a:p>
          <a:p>
            <a:r>
              <a:rPr lang="en-US" sz="2286" dirty="0" smtClean="0"/>
              <a:t>NOAA Earth Systems Research Laboratory</a:t>
            </a:r>
          </a:p>
          <a:p>
            <a:r>
              <a:rPr lang="en-US" dirty="0" smtClean="0"/>
              <a:t>David Danielson, Jayme </a:t>
            </a:r>
            <a:r>
              <a:rPr lang="en-US" dirty="0" err="1" smtClean="0"/>
              <a:t>Laber</a:t>
            </a:r>
            <a:endParaRPr lang="en-US" dirty="0" smtClean="0"/>
          </a:p>
          <a:p>
            <a:r>
              <a:rPr lang="en-US" sz="2286" dirty="0" smtClean="0"/>
              <a:t>NOAA Los Angeles/Oxnard Weather Forecast Office</a:t>
            </a:r>
          </a:p>
          <a:p>
            <a:r>
              <a:rPr lang="en-US" dirty="0" smtClean="0"/>
              <a:t>Ivory Small</a:t>
            </a:r>
          </a:p>
          <a:p>
            <a:r>
              <a:rPr lang="en-US" sz="2286" dirty="0" smtClean="0"/>
              <a:t>NOAA San Diego Weather Forecast Office</a:t>
            </a:r>
            <a:endParaRPr lang="en-US" sz="2286"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normAutofit/>
          </a:bodyPr>
          <a:lstStyle/>
          <a:p>
            <a:r>
              <a:rPr lang="en-US" sz="3600" b="1" dirty="0" smtClean="0"/>
              <a:t>Monsoon Progression in California</a:t>
            </a:r>
          </a:p>
        </p:txBody>
      </p:sp>
      <p:pic>
        <p:nvPicPr>
          <p:cNvPr id="33795" name="Picture 2" descr="19406_2007.png"/>
          <p:cNvPicPr>
            <a:picLocks noChangeAspect="1"/>
          </p:cNvPicPr>
          <p:nvPr/>
        </p:nvPicPr>
        <p:blipFill>
          <a:blip r:embed="rId3" cstate="print"/>
          <a:srcRect/>
          <a:stretch>
            <a:fillRect/>
          </a:stretch>
        </p:blipFill>
        <p:spPr bwMode="auto">
          <a:xfrm>
            <a:off x="133350" y="1790700"/>
            <a:ext cx="2914650" cy="3771900"/>
          </a:xfrm>
          <a:prstGeom prst="rect">
            <a:avLst/>
          </a:prstGeom>
          <a:noFill/>
          <a:ln w="9525">
            <a:noFill/>
            <a:miter lim="800000"/>
            <a:headEnd/>
            <a:tailEnd/>
          </a:ln>
        </p:spPr>
      </p:pic>
      <p:pic>
        <p:nvPicPr>
          <p:cNvPr id="33796" name="Picture 3" descr="19500_2007.png"/>
          <p:cNvPicPr>
            <a:picLocks noChangeAspect="1"/>
          </p:cNvPicPr>
          <p:nvPr/>
        </p:nvPicPr>
        <p:blipFill>
          <a:blip r:embed="rId4" cstate="print"/>
          <a:srcRect/>
          <a:stretch>
            <a:fillRect/>
          </a:stretch>
        </p:blipFill>
        <p:spPr bwMode="auto">
          <a:xfrm>
            <a:off x="3048000" y="1790700"/>
            <a:ext cx="2914650" cy="3771900"/>
          </a:xfrm>
          <a:prstGeom prst="rect">
            <a:avLst/>
          </a:prstGeom>
          <a:noFill/>
          <a:ln w="9525">
            <a:noFill/>
            <a:miter lim="800000"/>
            <a:headEnd/>
            <a:tailEnd/>
          </a:ln>
        </p:spPr>
      </p:pic>
      <p:sp>
        <p:nvSpPr>
          <p:cNvPr id="33797" name="TextBox 5"/>
          <p:cNvSpPr txBox="1">
            <a:spLocks noChangeArrowheads="1"/>
          </p:cNvSpPr>
          <p:nvPr/>
        </p:nvSpPr>
        <p:spPr bwMode="auto">
          <a:xfrm>
            <a:off x="609600" y="1371600"/>
            <a:ext cx="1752600" cy="381000"/>
          </a:xfrm>
          <a:prstGeom prst="rect">
            <a:avLst/>
          </a:prstGeom>
          <a:noFill/>
          <a:ln w="9525">
            <a:noFill/>
            <a:miter lim="800000"/>
            <a:headEnd/>
            <a:tailEnd/>
          </a:ln>
        </p:spPr>
        <p:txBody>
          <a:bodyPr>
            <a:spAutoFit/>
          </a:bodyPr>
          <a:lstStyle/>
          <a:p>
            <a:pPr defTabSz="914400"/>
            <a:r>
              <a:rPr lang="en-US">
                <a:solidFill>
                  <a:prstClr val="black"/>
                </a:solidFill>
              </a:rPr>
              <a:t>Pre-monsoon</a:t>
            </a:r>
          </a:p>
        </p:txBody>
      </p:sp>
      <p:sp>
        <p:nvSpPr>
          <p:cNvPr id="33798" name="TextBox 6"/>
          <p:cNvSpPr txBox="1">
            <a:spLocks noChangeArrowheads="1"/>
          </p:cNvSpPr>
          <p:nvPr/>
        </p:nvSpPr>
        <p:spPr bwMode="auto">
          <a:xfrm>
            <a:off x="3657600" y="1371600"/>
            <a:ext cx="1752600" cy="381000"/>
          </a:xfrm>
          <a:prstGeom prst="rect">
            <a:avLst/>
          </a:prstGeom>
          <a:noFill/>
          <a:ln w="9525">
            <a:noFill/>
            <a:miter lim="800000"/>
            <a:headEnd/>
            <a:tailEnd/>
          </a:ln>
        </p:spPr>
        <p:txBody>
          <a:bodyPr>
            <a:spAutoFit/>
          </a:bodyPr>
          <a:lstStyle/>
          <a:p>
            <a:pPr defTabSz="914400"/>
            <a:r>
              <a:rPr lang="en-US">
                <a:solidFill>
                  <a:prstClr val="black"/>
                </a:solidFill>
              </a:rPr>
              <a:t>Monsoon onset</a:t>
            </a:r>
          </a:p>
        </p:txBody>
      </p:sp>
      <p:sp>
        <p:nvSpPr>
          <p:cNvPr id="33799" name="TextBox 7"/>
          <p:cNvSpPr txBox="1">
            <a:spLocks noChangeArrowheads="1"/>
          </p:cNvSpPr>
          <p:nvPr/>
        </p:nvSpPr>
        <p:spPr bwMode="auto">
          <a:xfrm>
            <a:off x="6705600" y="1371600"/>
            <a:ext cx="1752600" cy="381000"/>
          </a:xfrm>
          <a:prstGeom prst="rect">
            <a:avLst/>
          </a:prstGeom>
          <a:noFill/>
          <a:ln w="9525">
            <a:noFill/>
            <a:miter lim="800000"/>
            <a:headEnd/>
            <a:tailEnd/>
          </a:ln>
        </p:spPr>
        <p:txBody>
          <a:bodyPr>
            <a:spAutoFit/>
          </a:bodyPr>
          <a:lstStyle/>
          <a:p>
            <a:pPr defTabSz="914400"/>
            <a:r>
              <a:rPr lang="en-US">
                <a:solidFill>
                  <a:prstClr val="black"/>
                </a:solidFill>
              </a:rPr>
              <a:t>Peak monsoon</a:t>
            </a:r>
          </a:p>
        </p:txBody>
      </p:sp>
      <p:pic>
        <p:nvPicPr>
          <p:cNvPr id="33800" name="Picture 8" descr="21321_2007.png"/>
          <p:cNvPicPr>
            <a:picLocks noChangeAspect="1"/>
          </p:cNvPicPr>
          <p:nvPr/>
        </p:nvPicPr>
        <p:blipFill>
          <a:blip r:embed="rId5" cstate="print"/>
          <a:srcRect/>
          <a:stretch>
            <a:fillRect/>
          </a:stretch>
        </p:blipFill>
        <p:spPr bwMode="auto">
          <a:xfrm>
            <a:off x="6000750" y="1790700"/>
            <a:ext cx="2914650" cy="3771900"/>
          </a:xfrm>
          <a:prstGeom prst="rect">
            <a:avLst/>
          </a:prstGeom>
          <a:noFill/>
          <a:ln w="9525">
            <a:noFill/>
            <a:miter lim="800000"/>
            <a:headEnd/>
            <a:tailEnd/>
          </a:ln>
        </p:spPr>
      </p:pic>
      <p:sp>
        <p:nvSpPr>
          <p:cNvPr id="33801" name="TextBox 8"/>
          <p:cNvSpPr txBox="1">
            <a:spLocks noChangeArrowheads="1"/>
          </p:cNvSpPr>
          <p:nvPr/>
        </p:nvSpPr>
        <p:spPr bwMode="auto">
          <a:xfrm>
            <a:off x="762000" y="5562600"/>
            <a:ext cx="1600200" cy="646113"/>
          </a:xfrm>
          <a:prstGeom prst="rect">
            <a:avLst/>
          </a:prstGeom>
          <a:noFill/>
          <a:ln w="9525">
            <a:noFill/>
            <a:miter lim="800000"/>
            <a:headEnd/>
            <a:tailEnd/>
          </a:ln>
        </p:spPr>
        <p:txBody>
          <a:bodyPr>
            <a:spAutoFit/>
          </a:bodyPr>
          <a:lstStyle/>
          <a:p>
            <a:pPr algn="ctr" defTabSz="914400"/>
            <a:r>
              <a:rPr lang="en-US">
                <a:solidFill>
                  <a:prstClr val="black"/>
                </a:solidFill>
              </a:rPr>
              <a:t>July 13, 2007 06Z</a:t>
            </a:r>
          </a:p>
        </p:txBody>
      </p:sp>
      <p:sp>
        <p:nvSpPr>
          <p:cNvPr id="33802" name="TextBox 9"/>
          <p:cNvSpPr txBox="1">
            <a:spLocks noChangeArrowheads="1"/>
          </p:cNvSpPr>
          <p:nvPr/>
        </p:nvSpPr>
        <p:spPr bwMode="auto">
          <a:xfrm>
            <a:off x="3733800" y="5562600"/>
            <a:ext cx="1600200" cy="646113"/>
          </a:xfrm>
          <a:prstGeom prst="rect">
            <a:avLst/>
          </a:prstGeom>
          <a:noFill/>
          <a:ln w="9525">
            <a:noFill/>
            <a:miter lim="800000"/>
            <a:headEnd/>
            <a:tailEnd/>
          </a:ln>
        </p:spPr>
        <p:txBody>
          <a:bodyPr>
            <a:spAutoFit/>
          </a:bodyPr>
          <a:lstStyle/>
          <a:p>
            <a:pPr algn="ctr" defTabSz="914400"/>
            <a:r>
              <a:rPr lang="en-US">
                <a:solidFill>
                  <a:prstClr val="black"/>
                </a:solidFill>
              </a:rPr>
              <a:t>July 14, 2007 00Z</a:t>
            </a:r>
          </a:p>
        </p:txBody>
      </p:sp>
      <p:sp>
        <p:nvSpPr>
          <p:cNvPr id="33803" name="TextBox 10"/>
          <p:cNvSpPr txBox="1">
            <a:spLocks noChangeArrowheads="1"/>
          </p:cNvSpPr>
          <p:nvPr/>
        </p:nvSpPr>
        <p:spPr bwMode="auto">
          <a:xfrm>
            <a:off x="6629400" y="5559425"/>
            <a:ext cx="1752600" cy="646113"/>
          </a:xfrm>
          <a:prstGeom prst="rect">
            <a:avLst/>
          </a:prstGeom>
          <a:noFill/>
          <a:ln w="9525">
            <a:noFill/>
            <a:miter lim="800000"/>
            <a:headEnd/>
            <a:tailEnd/>
          </a:ln>
        </p:spPr>
        <p:txBody>
          <a:bodyPr>
            <a:spAutoFit/>
          </a:bodyPr>
          <a:lstStyle/>
          <a:p>
            <a:pPr algn="ctr" defTabSz="914400"/>
            <a:r>
              <a:rPr lang="en-US">
                <a:solidFill>
                  <a:prstClr val="black"/>
                </a:solidFill>
              </a:rPr>
              <a:t>August 1, 2007 21Z</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439057" y="1549853"/>
            <a:ext cx="7772400" cy="1470025"/>
          </a:xfrm>
        </p:spPr>
        <p:txBody>
          <a:bodyPr>
            <a:normAutofit/>
          </a:bodyPr>
          <a:lstStyle/>
          <a:p>
            <a:r>
              <a:rPr lang="en-US" sz="3600" b="1" dirty="0"/>
              <a:t>Atmospheric </a:t>
            </a:r>
            <a:r>
              <a:rPr lang="en-US" sz="3600" b="1" dirty="0" smtClean="0"/>
              <a:t>River</a:t>
            </a:r>
            <a:br>
              <a:rPr lang="en-US" sz="3600" b="1" dirty="0" smtClean="0"/>
            </a:br>
            <a:r>
              <a:rPr lang="en-US" sz="3600" b="1" dirty="0" smtClean="0"/>
              <a:t>December 30—31, 2005</a:t>
            </a:r>
            <a:endParaRPr lang="en-US" sz="36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Click="0" advTm="1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2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3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4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5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6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7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Background</a:t>
            </a:r>
            <a:endParaRPr lang="en-US" sz="3600" dirty="0"/>
          </a:p>
        </p:txBody>
      </p:sp>
      <p:pic>
        <p:nvPicPr>
          <p:cNvPr id="4" name="Picture 3" descr="Screen shot 2011-10-12 at 6.03.43 PM.png"/>
          <p:cNvPicPr>
            <a:picLocks noChangeAspect="1"/>
          </p:cNvPicPr>
          <p:nvPr/>
        </p:nvPicPr>
        <p:blipFill>
          <a:blip r:embed="rId2"/>
          <a:stretch>
            <a:fillRect/>
          </a:stretch>
        </p:blipFill>
        <p:spPr>
          <a:xfrm>
            <a:off x="1439471" y="2602840"/>
            <a:ext cx="6461888" cy="4038680"/>
          </a:xfrm>
          <a:prstGeom prst="rect">
            <a:avLst/>
          </a:prstGeom>
        </p:spPr>
      </p:pic>
      <p:sp>
        <p:nvSpPr>
          <p:cNvPr id="5" name="TextBox 4"/>
          <p:cNvSpPr txBox="1"/>
          <p:nvPr/>
        </p:nvSpPr>
        <p:spPr>
          <a:xfrm>
            <a:off x="457200" y="1679510"/>
            <a:ext cx="8229600" cy="923330"/>
          </a:xfrm>
          <a:prstGeom prst="rect">
            <a:avLst/>
          </a:prstGeom>
          <a:noFill/>
        </p:spPr>
        <p:txBody>
          <a:bodyPr wrap="square" rtlCol="0">
            <a:spAutoFit/>
          </a:bodyPr>
          <a:lstStyle/>
          <a:p>
            <a:r>
              <a:rPr lang="en-US" dirty="0" smtClean="0"/>
              <a:t>Under NASA </a:t>
            </a:r>
            <a:r>
              <a:rPr lang="en-US" dirty="0" err="1" smtClean="0"/>
              <a:t>REASoN</a:t>
            </a:r>
            <a:r>
              <a:rPr lang="en-US" dirty="0" smtClean="0"/>
              <a:t> and </a:t>
            </a:r>
            <a:r>
              <a:rPr lang="en-US" dirty="0" err="1" smtClean="0"/>
              <a:t>MEaSUREs</a:t>
            </a:r>
            <a:r>
              <a:rPr lang="en-US" dirty="0" smtClean="0"/>
              <a:t> projects, JPL and SIO have for 6+ years independently analyzed 1200+ western U.S. GPS sites.  The GPS Explorer portal provides access to the results.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8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09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2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3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4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5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6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7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Background</a:t>
            </a:r>
            <a:endParaRPr lang="en-US" sz="3600" dirty="0"/>
          </a:p>
        </p:txBody>
      </p:sp>
      <p:pic>
        <p:nvPicPr>
          <p:cNvPr id="4" name="Picture 3" descr="Screen shot 2011-10-12 at 6.00.32 PM.png"/>
          <p:cNvPicPr>
            <a:picLocks noChangeAspect="1"/>
          </p:cNvPicPr>
          <p:nvPr/>
        </p:nvPicPr>
        <p:blipFill>
          <a:blip r:embed="rId2"/>
          <a:stretch>
            <a:fillRect/>
          </a:stretch>
        </p:blipFill>
        <p:spPr>
          <a:xfrm>
            <a:off x="1693269" y="2595415"/>
            <a:ext cx="5962291" cy="4262585"/>
          </a:xfrm>
          <a:prstGeom prst="rect">
            <a:avLst/>
          </a:prstGeom>
        </p:spPr>
      </p:pic>
      <p:sp>
        <p:nvSpPr>
          <p:cNvPr id="6" name="TextBox 5"/>
          <p:cNvSpPr txBox="1"/>
          <p:nvPr/>
        </p:nvSpPr>
        <p:spPr>
          <a:xfrm>
            <a:off x="457200" y="1652201"/>
            <a:ext cx="8229600" cy="923330"/>
          </a:xfrm>
          <a:prstGeom prst="rect">
            <a:avLst/>
          </a:prstGeom>
          <a:noFill/>
        </p:spPr>
        <p:txBody>
          <a:bodyPr wrap="square" rtlCol="0">
            <a:spAutoFit/>
          </a:bodyPr>
          <a:lstStyle/>
          <a:p>
            <a:r>
              <a:rPr lang="en-US" dirty="0" smtClean="0"/>
              <a:t>SIO uses GAMIT software; JPL uses GIPSY.  The 2 time series are rigorously combined, and analyzed to give 15+ year daily time series for the longest lived sites.  The portal allows the user to explore the time series and perform custom modeling.</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8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19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2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2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22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423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2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3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3" name="Group 58"/>
          <p:cNvGrpSpPr/>
          <p:nvPr/>
        </p:nvGrpSpPr>
        <p:grpSpPr>
          <a:xfrm>
            <a:off x="0" y="2177998"/>
            <a:ext cx="3755584" cy="1768501"/>
            <a:chOff x="0" y="2177998"/>
            <a:chExt cx="3755584" cy="1768501"/>
          </a:xfrm>
        </p:grpSpPr>
        <p:grpSp>
          <p:nvGrpSpPr>
            <p:cNvPr id="9" name="Group 54"/>
            <p:cNvGrpSpPr/>
            <p:nvPr/>
          </p:nvGrpSpPr>
          <p:grpSpPr>
            <a:xfrm>
              <a:off x="0" y="2177998"/>
              <a:ext cx="3755584" cy="1768501"/>
              <a:chOff x="0" y="2177998"/>
              <a:chExt cx="3755584" cy="1768501"/>
            </a:xfrm>
          </p:grpSpPr>
          <p:sp>
            <p:nvSpPr>
              <p:cNvPr id="4" name="Oval 3"/>
              <p:cNvSpPr/>
              <p:nvPr/>
            </p:nvSpPr>
            <p:spPr>
              <a:xfrm>
                <a:off x="1009562" y="2177998"/>
                <a:ext cx="2746022" cy="635000"/>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p:nvPr/>
            </p:nvCxnSpPr>
            <p:spPr>
              <a:xfrm rot="10800000">
                <a:off x="1145734" y="2645781"/>
                <a:ext cx="1327150" cy="5524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V="1">
                <a:off x="2472884" y="2645781"/>
                <a:ext cx="1155700" cy="5524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886903" y="3198231"/>
                <a:ext cx="741681" cy="15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3369503" y="2812998"/>
                <a:ext cx="386081" cy="369332"/>
              </a:xfrm>
              <a:prstGeom prst="rect">
                <a:avLst/>
              </a:prstGeom>
              <a:noFill/>
            </p:spPr>
            <p:txBody>
              <a:bodyPr wrap="square" rtlCol="0">
                <a:spAutoFit/>
              </a:bodyPr>
              <a:lstStyle/>
              <a:p>
                <a:r>
                  <a:rPr lang="en-US" dirty="0" smtClean="0"/>
                  <a:t>7°</a:t>
                </a:r>
                <a:endParaRPr lang="en-US" dirty="0"/>
              </a:p>
            </p:txBody>
          </p:sp>
          <p:cxnSp>
            <p:nvCxnSpPr>
              <p:cNvPr id="24" name="Straight Arrow Connector 23"/>
              <p:cNvCxnSpPr/>
              <p:nvPr/>
            </p:nvCxnSpPr>
            <p:spPr>
              <a:xfrm>
                <a:off x="1009562" y="3565499"/>
                <a:ext cx="2746022" cy="1588"/>
              </a:xfrm>
              <a:prstGeom prst="straightConnector1">
                <a:avLst/>
              </a:prstGeom>
              <a:ln w="12700" cmpd="sng">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056323" y="3567087"/>
                <a:ext cx="1026161" cy="379412"/>
              </a:xfrm>
              <a:prstGeom prst="rect">
                <a:avLst/>
              </a:prstGeom>
              <a:noFill/>
            </p:spPr>
            <p:txBody>
              <a:bodyPr wrap="square" rtlCol="0">
                <a:spAutoFit/>
              </a:bodyPr>
              <a:lstStyle/>
              <a:p>
                <a:r>
                  <a:rPr lang="en-US" dirty="0" smtClean="0"/>
                  <a:t>32 km</a:t>
                </a:r>
                <a:endParaRPr lang="en-US" dirty="0"/>
              </a:p>
            </p:txBody>
          </p:sp>
          <p:cxnSp>
            <p:nvCxnSpPr>
              <p:cNvPr id="26" name="Straight Arrow Connector 25"/>
              <p:cNvCxnSpPr/>
              <p:nvPr/>
            </p:nvCxnSpPr>
            <p:spPr>
              <a:xfrm rot="5400000">
                <a:off x="162475" y="2976259"/>
                <a:ext cx="1181656" cy="1588"/>
              </a:xfrm>
              <a:prstGeom prst="straightConnector1">
                <a:avLst/>
              </a:prstGeom>
              <a:ln w="12700" cmpd="sng">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0" y="2812998"/>
                <a:ext cx="1009562" cy="369332"/>
              </a:xfrm>
              <a:prstGeom prst="rect">
                <a:avLst/>
              </a:prstGeom>
              <a:noFill/>
            </p:spPr>
            <p:txBody>
              <a:bodyPr wrap="square" rtlCol="0">
                <a:spAutoFit/>
              </a:bodyPr>
              <a:lstStyle/>
              <a:p>
                <a:r>
                  <a:rPr lang="en-US" dirty="0" smtClean="0"/>
                  <a:t>2 km</a:t>
                </a:r>
                <a:endParaRPr lang="en-US" dirty="0"/>
              </a:p>
            </p:txBody>
          </p:sp>
        </p:grpSp>
        <p:sp>
          <p:nvSpPr>
            <p:cNvPr id="21" name="Arc 20"/>
            <p:cNvSpPr/>
            <p:nvPr/>
          </p:nvSpPr>
          <p:spPr>
            <a:xfrm>
              <a:off x="3082484" y="2812998"/>
              <a:ext cx="287019" cy="752501"/>
            </a:xfrm>
            <a:prstGeom prst="arc">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 name="Title 1"/>
          <p:cNvSpPr>
            <a:spLocks noGrp="1"/>
          </p:cNvSpPr>
          <p:nvPr>
            <p:ph type="title"/>
          </p:nvPr>
        </p:nvSpPr>
        <p:spPr>
          <a:xfrm>
            <a:off x="457200" y="74031"/>
            <a:ext cx="8229600" cy="1143000"/>
          </a:xfrm>
        </p:spPr>
        <p:txBody>
          <a:bodyPr>
            <a:normAutofit/>
          </a:bodyPr>
          <a:lstStyle/>
          <a:p>
            <a:r>
              <a:rPr lang="en-US" sz="3600" b="1" dirty="0" err="1" smtClean="0"/>
              <a:t>Precipitable</a:t>
            </a:r>
            <a:r>
              <a:rPr lang="en-US" sz="3600" b="1" dirty="0" smtClean="0"/>
              <a:t> </a:t>
            </a:r>
            <a:r>
              <a:rPr lang="en-US" sz="3600" b="1" dirty="0" smtClean="0"/>
              <a:t>Water from GPS</a:t>
            </a:r>
            <a:endParaRPr lang="en-US" sz="3600" b="1" dirty="0"/>
          </a:p>
        </p:txBody>
      </p:sp>
      <p:cxnSp>
        <p:nvCxnSpPr>
          <p:cNvPr id="7" name="Straight Connector 6"/>
          <p:cNvCxnSpPr/>
          <p:nvPr/>
        </p:nvCxnSpPr>
        <p:spPr>
          <a:xfrm rot="5400000" flipH="1" flipV="1">
            <a:off x="2371284" y="2487031"/>
            <a:ext cx="812800" cy="609600"/>
          </a:xfrm>
          <a:prstGeom prst="line">
            <a:avLst/>
          </a:prstGeom>
          <a:ln w="12700">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flipH="1" flipV="1">
            <a:off x="2949134" y="1705981"/>
            <a:ext cx="812800" cy="54610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4" name="Group 8"/>
          <p:cNvGrpSpPr/>
          <p:nvPr/>
        </p:nvGrpSpPr>
        <p:grpSpPr>
          <a:xfrm>
            <a:off x="3582865" y="1217031"/>
            <a:ext cx="396238" cy="355600"/>
            <a:chOff x="8468362" y="2350532"/>
            <a:chExt cx="396238" cy="355600"/>
          </a:xfrm>
        </p:grpSpPr>
        <p:sp>
          <p:nvSpPr>
            <p:cNvPr id="10" name="Oval 9"/>
            <p:cNvSpPr/>
            <p:nvPr/>
          </p:nvSpPr>
          <p:spPr>
            <a:xfrm>
              <a:off x="8514081" y="2350532"/>
              <a:ext cx="304800" cy="355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818881" y="2350532"/>
              <a:ext cx="45719" cy="355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8468362" y="2350532"/>
              <a:ext cx="45719" cy="355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Can 12"/>
          <p:cNvSpPr/>
          <p:nvPr/>
        </p:nvSpPr>
        <p:spPr>
          <a:xfrm>
            <a:off x="2295084" y="3198231"/>
            <a:ext cx="393700" cy="177800"/>
          </a:xfrm>
          <a:prstGeom prst="can">
            <a:avLst/>
          </a:prstGeom>
          <a:solidFill>
            <a:schemeClr val="bg1">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13"/>
          <p:cNvGrpSpPr/>
          <p:nvPr/>
        </p:nvGrpSpPr>
        <p:grpSpPr>
          <a:xfrm>
            <a:off x="1461965" y="1217031"/>
            <a:ext cx="396238" cy="355600"/>
            <a:chOff x="8468362" y="2350532"/>
            <a:chExt cx="396238" cy="355600"/>
          </a:xfrm>
        </p:grpSpPr>
        <p:sp>
          <p:nvSpPr>
            <p:cNvPr id="15" name="Oval 14"/>
            <p:cNvSpPr/>
            <p:nvPr/>
          </p:nvSpPr>
          <p:spPr>
            <a:xfrm>
              <a:off x="8514081" y="2350532"/>
              <a:ext cx="304800" cy="355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8818881" y="2350532"/>
              <a:ext cx="45719" cy="355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8468362" y="2350532"/>
              <a:ext cx="45719" cy="355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8" name="Straight Connector 17"/>
          <p:cNvCxnSpPr>
            <a:stCxn id="13" idx="1"/>
          </p:cNvCxnSpPr>
          <p:nvPr/>
        </p:nvCxnSpPr>
        <p:spPr>
          <a:xfrm rot="16200000" flipV="1">
            <a:off x="1867728" y="2574025"/>
            <a:ext cx="812800" cy="435612"/>
          </a:xfrm>
          <a:prstGeom prst="line">
            <a:avLst/>
          </a:prstGeom>
          <a:ln w="12700" cmpd="sng">
            <a:solidFill>
              <a:schemeClr val="tx1"/>
            </a:solidFill>
            <a:prstDash val="dash"/>
            <a:tailEnd type="none"/>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flipV="1">
            <a:off x="1563048" y="1892155"/>
            <a:ext cx="636031" cy="350519"/>
          </a:xfrm>
          <a:prstGeom prst="line">
            <a:avLst/>
          </a:prstGeom>
          <a:ln w="12700" cmpd="sng">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582865" y="2968599"/>
            <a:ext cx="172719" cy="369332"/>
          </a:xfrm>
          <a:prstGeom prst="rect">
            <a:avLst/>
          </a:prstGeom>
          <a:noFill/>
        </p:spPr>
        <p:txBody>
          <a:bodyPr wrap="square" rtlCol="0">
            <a:spAutoFit/>
          </a:bodyPr>
          <a:lstStyle/>
          <a:p>
            <a:endParaRPr lang="en-US" dirty="0"/>
          </a:p>
        </p:txBody>
      </p:sp>
      <p:sp>
        <p:nvSpPr>
          <p:cNvPr id="38" name="TextBox 37"/>
          <p:cNvSpPr txBox="1"/>
          <p:nvPr/>
        </p:nvSpPr>
        <p:spPr>
          <a:xfrm>
            <a:off x="4758648" y="1217031"/>
            <a:ext cx="4385352" cy="369332"/>
          </a:xfrm>
          <a:prstGeom prst="rect">
            <a:avLst/>
          </a:prstGeom>
          <a:noFill/>
        </p:spPr>
        <p:txBody>
          <a:bodyPr wrap="square" rtlCol="0">
            <a:spAutoFit/>
          </a:bodyPr>
          <a:lstStyle/>
          <a:p>
            <a:r>
              <a:rPr lang="en-US" dirty="0" err="1" smtClean="0"/>
              <a:t>Δt</a:t>
            </a:r>
            <a:r>
              <a:rPr lang="en-US" baseline="-25000" dirty="0" err="1" smtClean="0"/>
              <a:t>total</a:t>
            </a:r>
            <a:r>
              <a:rPr lang="en-US" dirty="0" smtClean="0"/>
              <a:t> </a:t>
            </a:r>
            <a:r>
              <a:rPr lang="en-US" dirty="0" smtClean="0"/>
              <a:t>= </a:t>
            </a:r>
            <a:r>
              <a:rPr lang="en-US" dirty="0" err="1" smtClean="0"/>
              <a:t>Δt</a:t>
            </a:r>
            <a:r>
              <a:rPr lang="en-US" baseline="-25000" dirty="0" err="1" smtClean="0"/>
              <a:t>geom</a:t>
            </a:r>
            <a:r>
              <a:rPr lang="en-US" dirty="0" smtClean="0"/>
              <a:t> + </a:t>
            </a:r>
            <a:r>
              <a:rPr lang="en-US" dirty="0" err="1" smtClean="0"/>
              <a:t>Δt</a:t>
            </a:r>
            <a:r>
              <a:rPr lang="en-US" baseline="-25000" dirty="0" err="1" smtClean="0"/>
              <a:t>iono</a:t>
            </a:r>
            <a:r>
              <a:rPr lang="en-US" dirty="0" smtClean="0"/>
              <a:t> + </a:t>
            </a:r>
            <a:r>
              <a:rPr lang="en-US" dirty="0" err="1" smtClean="0"/>
              <a:t>Δt</a:t>
            </a:r>
            <a:r>
              <a:rPr lang="en-US" baseline="-25000" dirty="0" err="1" smtClean="0"/>
              <a:t>trop</a:t>
            </a:r>
            <a:r>
              <a:rPr lang="en-US" dirty="0" smtClean="0"/>
              <a:t> + …</a:t>
            </a:r>
            <a:endParaRPr lang="en-US" dirty="0"/>
          </a:p>
        </p:txBody>
      </p:sp>
      <p:grpSp>
        <p:nvGrpSpPr>
          <p:cNvPr id="29" name="Group 55"/>
          <p:cNvGrpSpPr/>
          <p:nvPr/>
        </p:nvGrpSpPr>
        <p:grpSpPr>
          <a:xfrm>
            <a:off x="4514850" y="1586363"/>
            <a:ext cx="4346562" cy="960967"/>
            <a:chOff x="4514850" y="1586363"/>
            <a:chExt cx="4346562" cy="960967"/>
          </a:xfrm>
        </p:grpSpPr>
        <p:sp>
          <p:nvSpPr>
            <p:cNvPr id="39" name="TextBox 38"/>
            <p:cNvSpPr txBox="1"/>
            <p:nvPr/>
          </p:nvSpPr>
          <p:spPr>
            <a:xfrm>
              <a:off x="4514850" y="2177998"/>
              <a:ext cx="4346562" cy="369332"/>
            </a:xfrm>
            <a:prstGeom prst="rect">
              <a:avLst/>
            </a:prstGeom>
            <a:noFill/>
          </p:spPr>
          <p:txBody>
            <a:bodyPr wrap="square" rtlCol="0">
              <a:spAutoFit/>
            </a:bodyPr>
            <a:lstStyle/>
            <a:p>
              <a:r>
                <a:rPr lang="en-US" dirty="0" smtClean="0"/>
                <a:t>In solving for this,                  we estimate this</a:t>
              </a:r>
              <a:endParaRPr lang="en-US" dirty="0"/>
            </a:p>
          </p:txBody>
        </p:sp>
        <p:cxnSp>
          <p:nvCxnSpPr>
            <p:cNvPr id="43" name="Straight Arrow Connector 42"/>
            <p:cNvCxnSpPr/>
            <p:nvPr/>
          </p:nvCxnSpPr>
          <p:spPr>
            <a:xfrm rot="5400000" flipH="1" flipV="1">
              <a:off x="5160580" y="1714721"/>
              <a:ext cx="591635" cy="33492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rot="16200000" flipV="1">
              <a:off x="7442219" y="1665879"/>
              <a:ext cx="591635" cy="43260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40" name="Group 56"/>
          <p:cNvGrpSpPr/>
          <p:nvPr/>
        </p:nvGrpSpPr>
        <p:grpSpPr>
          <a:xfrm>
            <a:off x="27375" y="4454992"/>
            <a:ext cx="4731273" cy="2329428"/>
            <a:chOff x="27375" y="4468949"/>
            <a:chExt cx="4731273" cy="2329428"/>
          </a:xfrm>
        </p:grpSpPr>
        <p:grpSp>
          <p:nvGrpSpPr>
            <p:cNvPr id="41" name="Group 28"/>
            <p:cNvGrpSpPr/>
            <p:nvPr/>
          </p:nvGrpSpPr>
          <p:grpSpPr>
            <a:xfrm>
              <a:off x="336364" y="4468949"/>
              <a:ext cx="4422284" cy="2052429"/>
              <a:chOff x="449958" y="1377603"/>
              <a:chExt cx="4422284" cy="2052429"/>
            </a:xfrm>
          </p:grpSpPr>
          <p:sp>
            <p:nvSpPr>
              <p:cNvPr id="30" name="TextBox 29"/>
              <p:cNvSpPr txBox="1"/>
              <p:nvPr/>
            </p:nvSpPr>
            <p:spPr>
              <a:xfrm>
                <a:off x="457200" y="2330450"/>
                <a:ext cx="4171244" cy="369332"/>
              </a:xfrm>
              <a:prstGeom prst="rect">
                <a:avLst/>
              </a:prstGeom>
              <a:noFill/>
            </p:spPr>
            <p:txBody>
              <a:bodyPr wrap="square" rtlCol="0">
                <a:spAutoFit/>
              </a:bodyPr>
              <a:lstStyle/>
              <a:p>
                <a:r>
                  <a:rPr lang="en-US" dirty="0" smtClean="0"/>
                  <a:t>TD(θ) = </a:t>
                </a:r>
                <a:r>
                  <a:rPr lang="en-US" dirty="0" err="1" smtClean="0"/>
                  <a:t>ZHD</a:t>
                </a:r>
                <a:r>
                  <a:rPr lang="en-US" dirty="0" err="1" smtClean="0">
                    <a:latin typeface="Wingdings"/>
                    <a:ea typeface="Wingdings"/>
                    <a:cs typeface="Wingdings"/>
                  </a:rPr>
                  <a:t></a:t>
                </a:r>
                <a:r>
                  <a:rPr lang="en-US" dirty="0" err="1" smtClean="0"/>
                  <a:t>mh(θ</a:t>
                </a:r>
                <a:r>
                  <a:rPr lang="en-US" dirty="0" smtClean="0"/>
                  <a:t>) + </a:t>
                </a:r>
                <a:r>
                  <a:rPr lang="en-US" dirty="0" err="1" smtClean="0"/>
                  <a:t>ZWD</a:t>
                </a:r>
                <a:r>
                  <a:rPr lang="en-US" dirty="0" err="1" smtClean="0">
                    <a:latin typeface="Wingdings"/>
                    <a:ea typeface="Wingdings"/>
                    <a:cs typeface="Wingdings"/>
                  </a:rPr>
                  <a:t></a:t>
                </a:r>
                <a:r>
                  <a:rPr lang="en-US" dirty="0" err="1" smtClean="0"/>
                  <a:t>mw(θ</a:t>
                </a:r>
                <a:r>
                  <a:rPr lang="en-US" dirty="0" smtClean="0"/>
                  <a:t>) </a:t>
                </a:r>
                <a:endParaRPr lang="en-US" dirty="0"/>
              </a:p>
            </p:txBody>
          </p:sp>
          <p:sp>
            <p:nvSpPr>
              <p:cNvPr id="31" name="TextBox 30"/>
              <p:cNvSpPr txBox="1"/>
              <p:nvPr/>
            </p:nvSpPr>
            <p:spPr>
              <a:xfrm>
                <a:off x="449958" y="1377603"/>
                <a:ext cx="2738878" cy="646331"/>
              </a:xfrm>
              <a:prstGeom prst="rect">
                <a:avLst/>
              </a:prstGeom>
              <a:noFill/>
            </p:spPr>
            <p:txBody>
              <a:bodyPr wrap="square" rtlCol="0">
                <a:spAutoFit/>
              </a:bodyPr>
              <a:lstStyle/>
              <a:p>
                <a:r>
                  <a:rPr lang="en-US" dirty="0" smtClean="0"/>
                  <a:t>Zenith hydrostatic delay</a:t>
                </a:r>
              </a:p>
              <a:p>
                <a:r>
                  <a:rPr lang="en-US" dirty="0" smtClean="0"/>
                  <a:t> = </a:t>
                </a:r>
                <a:r>
                  <a:rPr lang="en-US" dirty="0" err="1" smtClean="0"/>
                  <a:t>f(surface</a:t>
                </a:r>
                <a:r>
                  <a:rPr lang="en-US" dirty="0" smtClean="0"/>
                  <a:t> pressure)</a:t>
                </a:r>
                <a:endParaRPr lang="en-US" dirty="0"/>
              </a:p>
            </p:txBody>
          </p:sp>
          <p:sp>
            <p:nvSpPr>
              <p:cNvPr id="32" name="TextBox 31"/>
              <p:cNvSpPr txBox="1"/>
              <p:nvPr/>
            </p:nvSpPr>
            <p:spPr>
              <a:xfrm>
                <a:off x="2844800" y="1700768"/>
                <a:ext cx="2027442" cy="369332"/>
              </a:xfrm>
              <a:prstGeom prst="rect">
                <a:avLst/>
              </a:prstGeom>
              <a:noFill/>
            </p:spPr>
            <p:txBody>
              <a:bodyPr wrap="square" rtlCol="0">
                <a:spAutoFit/>
              </a:bodyPr>
              <a:lstStyle/>
              <a:p>
                <a:r>
                  <a:rPr lang="en-US" dirty="0" smtClean="0"/>
                  <a:t>Zenith wet delay</a:t>
                </a:r>
                <a:endParaRPr lang="en-US" dirty="0"/>
              </a:p>
            </p:txBody>
          </p:sp>
          <p:sp>
            <p:nvSpPr>
              <p:cNvPr id="33" name="TextBox 32"/>
              <p:cNvSpPr txBox="1"/>
              <p:nvPr/>
            </p:nvSpPr>
            <p:spPr>
              <a:xfrm>
                <a:off x="1803400" y="3060700"/>
                <a:ext cx="2413000" cy="369332"/>
              </a:xfrm>
              <a:prstGeom prst="rect">
                <a:avLst/>
              </a:prstGeom>
              <a:noFill/>
            </p:spPr>
            <p:txBody>
              <a:bodyPr wrap="square" rtlCol="0">
                <a:spAutoFit/>
              </a:bodyPr>
              <a:lstStyle/>
              <a:p>
                <a:r>
                  <a:rPr lang="en-US" dirty="0" smtClean="0"/>
                  <a:t>Mapping functions</a:t>
                </a:r>
                <a:endParaRPr lang="en-US" dirty="0"/>
              </a:p>
            </p:txBody>
          </p:sp>
          <p:cxnSp>
            <p:nvCxnSpPr>
              <p:cNvPr id="34" name="Straight Arrow Connector 33"/>
              <p:cNvCxnSpPr/>
              <p:nvPr/>
            </p:nvCxnSpPr>
            <p:spPr>
              <a:xfrm rot="16200000" flipH="1">
                <a:off x="1330325" y="2187575"/>
                <a:ext cx="260350" cy="2540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rot="10800000" flipV="1">
                <a:off x="2844800" y="2070100"/>
                <a:ext cx="279400" cy="26035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rot="10800000">
                <a:off x="2019300" y="2699782"/>
                <a:ext cx="368300" cy="360918"/>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flipV="1">
                <a:off x="2844800" y="2699782"/>
                <a:ext cx="469900" cy="360918"/>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cxnSp>
          <p:nvCxnSpPr>
            <p:cNvPr id="52" name="Straight Arrow Connector 51"/>
            <p:cNvCxnSpPr/>
            <p:nvPr/>
          </p:nvCxnSpPr>
          <p:spPr>
            <a:xfrm rot="5400000" flipH="1" flipV="1">
              <a:off x="572844" y="5970793"/>
              <a:ext cx="360918" cy="1588"/>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27375" y="6152046"/>
              <a:ext cx="1118359" cy="646331"/>
            </a:xfrm>
            <a:prstGeom prst="rect">
              <a:avLst/>
            </a:prstGeom>
            <a:noFill/>
          </p:spPr>
          <p:txBody>
            <a:bodyPr wrap="square" rtlCol="0">
              <a:spAutoFit/>
            </a:bodyPr>
            <a:lstStyle/>
            <a:p>
              <a:r>
                <a:rPr lang="en-US" dirty="0" smtClean="0"/>
                <a:t>Total </a:t>
              </a:r>
              <a:r>
                <a:rPr lang="en-US" dirty="0" err="1" smtClean="0"/>
                <a:t>trop</a:t>
              </a:r>
              <a:r>
                <a:rPr lang="en-US" dirty="0" smtClean="0"/>
                <a:t> delay</a:t>
              </a:r>
              <a:endParaRPr lang="en-US" dirty="0"/>
            </a:p>
          </p:txBody>
        </p:sp>
      </p:grpSp>
      <p:grpSp>
        <p:nvGrpSpPr>
          <p:cNvPr id="42" name="Group 57"/>
          <p:cNvGrpSpPr/>
          <p:nvPr/>
        </p:nvGrpSpPr>
        <p:grpSpPr>
          <a:xfrm>
            <a:off x="4758648" y="3551542"/>
            <a:ext cx="4102764" cy="3508654"/>
            <a:chOff x="4758648" y="3565499"/>
            <a:chExt cx="4102764" cy="3508654"/>
          </a:xfrm>
        </p:grpSpPr>
        <p:sp>
          <p:nvSpPr>
            <p:cNvPr id="54" name="TextBox 53"/>
            <p:cNvSpPr txBox="1"/>
            <p:nvPr/>
          </p:nvSpPr>
          <p:spPr>
            <a:xfrm>
              <a:off x="4758648" y="3565499"/>
              <a:ext cx="4102764" cy="1477328"/>
            </a:xfrm>
            <a:prstGeom prst="rect">
              <a:avLst/>
            </a:prstGeom>
            <a:noFill/>
          </p:spPr>
          <p:txBody>
            <a:bodyPr wrap="square" rtlCol="0">
              <a:spAutoFit/>
            </a:bodyPr>
            <a:lstStyle/>
            <a:p>
              <a:pPr algn="ctr"/>
              <a:r>
                <a:rPr lang="en-US" dirty="0" smtClean="0"/>
                <a:t>PW = </a:t>
              </a:r>
              <a:r>
                <a:rPr lang="en-US" dirty="0" err="1" smtClean="0"/>
                <a:t>κ</a:t>
              </a:r>
              <a:r>
                <a:rPr lang="en-US" dirty="0" smtClean="0"/>
                <a:t> × ZWD</a:t>
              </a:r>
            </a:p>
            <a:p>
              <a:pPr algn="ctr"/>
              <a:endParaRPr lang="en-US" dirty="0" smtClean="0"/>
            </a:p>
            <a:p>
              <a:r>
                <a:rPr lang="en-US" dirty="0" smtClean="0"/>
                <a:t>1/κ = 10</a:t>
              </a:r>
              <a:r>
                <a:rPr lang="en-US" baseline="30000" dirty="0" smtClean="0"/>
                <a:t>-6</a:t>
              </a:r>
              <a:r>
                <a:rPr lang="en-US" dirty="0" smtClean="0"/>
                <a:t> × ρR</a:t>
              </a:r>
              <a:r>
                <a:rPr lang="en-US" baseline="-25000" dirty="0" smtClean="0"/>
                <a:t>v</a:t>
              </a:r>
              <a:r>
                <a:rPr lang="en-US" dirty="0" smtClean="0"/>
                <a:t>[(k</a:t>
              </a:r>
              <a:r>
                <a:rPr lang="en-US" baseline="-25000" dirty="0" smtClean="0"/>
                <a:t>3</a:t>
              </a:r>
              <a:r>
                <a:rPr lang="en-US" dirty="0" smtClean="0"/>
                <a:t>/T</a:t>
              </a:r>
              <a:r>
                <a:rPr lang="en-US" baseline="-25000" dirty="0" smtClean="0"/>
                <a:t>m</a:t>
              </a:r>
              <a:r>
                <a:rPr lang="en-US" dirty="0" smtClean="0"/>
                <a:t>) + k</a:t>
              </a:r>
              <a:r>
                <a:rPr lang="en-US" baseline="-25000" dirty="0" smtClean="0"/>
                <a:t>2</a:t>
              </a:r>
              <a:r>
                <a:rPr lang="en-US" baseline="30000" dirty="0" smtClean="0"/>
                <a:t>’</a:t>
              </a:r>
              <a:r>
                <a:rPr lang="en-US" dirty="0" smtClean="0"/>
                <a:t>]    ≈  6.5</a:t>
              </a:r>
            </a:p>
            <a:p>
              <a:endParaRPr lang="en-US" dirty="0"/>
            </a:p>
            <a:p>
              <a:endParaRPr lang="en-US" dirty="0"/>
            </a:p>
          </p:txBody>
        </p:sp>
        <p:cxnSp>
          <p:nvCxnSpPr>
            <p:cNvPr id="50" name="Straight Arrow Connector 49"/>
            <p:cNvCxnSpPr/>
            <p:nvPr/>
          </p:nvCxnSpPr>
          <p:spPr>
            <a:xfrm rot="5400000" flipH="1" flipV="1">
              <a:off x="6500529" y="4552389"/>
              <a:ext cx="270126" cy="209325"/>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5065657" y="5042828"/>
              <a:ext cx="3321285" cy="2031325"/>
            </a:xfrm>
            <a:prstGeom prst="rect">
              <a:avLst/>
            </a:prstGeom>
            <a:noFill/>
          </p:spPr>
          <p:txBody>
            <a:bodyPr wrap="square" rtlCol="0">
              <a:spAutoFit/>
            </a:bodyPr>
            <a:lstStyle/>
            <a:p>
              <a:r>
                <a:rPr lang="en-US" dirty="0" smtClean="0"/>
                <a:t>Mean </a:t>
              </a:r>
              <a:r>
                <a:rPr lang="en-US" dirty="0" err="1" smtClean="0"/>
                <a:t>atmos</a:t>
              </a:r>
              <a:r>
                <a:rPr lang="en-US" dirty="0" smtClean="0"/>
                <a:t> temp ≈ 70.2 + 0.72T</a:t>
              </a:r>
              <a:r>
                <a:rPr lang="en-US" baseline="-25000" dirty="0" smtClean="0"/>
                <a:t>s</a:t>
              </a:r>
            </a:p>
            <a:p>
              <a:r>
                <a:rPr lang="en-US" dirty="0" smtClean="0"/>
                <a:t> </a:t>
              </a:r>
            </a:p>
            <a:p>
              <a:r>
                <a:rPr lang="en-US" dirty="0" err="1" smtClean="0">
                  <a:latin typeface="Wingdings"/>
                  <a:ea typeface="Wingdings"/>
                  <a:cs typeface="Wingdings"/>
                </a:rPr>
                <a:t></a:t>
              </a:r>
              <a:r>
                <a:rPr lang="en-US" dirty="0" err="1" smtClean="0"/>
                <a:t>With</a:t>
              </a:r>
              <a:r>
                <a:rPr lang="en-US" dirty="0" smtClean="0"/>
                <a:t> a surface pressure and a surface temperature, we get to PWV from ZTD.</a:t>
              </a:r>
            </a:p>
            <a:p>
              <a:endParaRPr lang="en-US" dirty="0" smtClean="0"/>
            </a:p>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4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5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6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7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8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09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2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3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Comparison with WVR, RAOBS</a:t>
            </a:r>
            <a:endParaRPr lang="en-US" sz="3600" b="1" dirty="0"/>
          </a:p>
        </p:txBody>
      </p:sp>
      <p:pic>
        <p:nvPicPr>
          <p:cNvPr id="4" name="Picture 3" descr="WVR28_TSKB.jpg"/>
          <p:cNvPicPr>
            <a:picLocks noChangeAspect="1"/>
          </p:cNvPicPr>
          <p:nvPr/>
        </p:nvPicPr>
        <p:blipFill>
          <a:blip r:embed="rId3"/>
          <a:stretch>
            <a:fillRect/>
          </a:stretch>
        </p:blipFill>
        <p:spPr>
          <a:xfrm>
            <a:off x="2009516" y="1190131"/>
            <a:ext cx="5316847" cy="4174848"/>
          </a:xfrm>
          <a:prstGeom prst="rect">
            <a:avLst/>
          </a:prstGeom>
        </p:spPr>
      </p:pic>
      <p:sp>
        <p:nvSpPr>
          <p:cNvPr id="5" name="TextBox 4"/>
          <p:cNvSpPr txBox="1"/>
          <p:nvPr/>
        </p:nvSpPr>
        <p:spPr>
          <a:xfrm>
            <a:off x="2497942" y="5612774"/>
            <a:ext cx="4500604" cy="646331"/>
          </a:xfrm>
          <a:prstGeom prst="rect">
            <a:avLst/>
          </a:prstGeom>
          <a:noFill/>
        </p:spPr>
        <p:txBody>
          <a:bodyPr wrap="square" rtlCol="0">
            <a:spAutoFit/>
          </a:bodyPr>
          <a:lstStyle/>
          <a:p>
            <a:r>
              <a:rPr lang="en-US" dirty="0" smtClean="0"/>
              <a:t>Credit: R. Ichikawa, National Institute of Information and Communications (Japan)</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4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5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6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7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8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19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20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ransition advTm="100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6521_2005.png"/>
          <p:cNvPicPr>
            <a:picLocks noGrp="1" noChangeAspect="1"/>
          </p:cNvPicPr>
          <p:nvPr isPhoto="1"/>
        </p:nvPicPr>
        <p:blipFill>
          <a:blip r:embed="rId3" cstate="print">
            <a:lum/>
          </a:blip>
          <a:stretch>
            <a:fillRect/>
          </a:stretch>
        </p:blipFill>
        <p:spPr>
          <a:xfrm>
            <a:off x="1922463" y="0"/>
            <a:ext cx="5299075" cy="6858000"/>
          </a:xfrm>
          <a:prstGeom prst="rect">
            <a:avLst/>
          </a:prstGeom>
          <a:noFill/>
          <a:ln>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Atmospheric errors in </a:t>
            </a:r>
            <a:r>
              <a:rPr lang="en-US" dirty="0" err="1" smtClean="0"/>
              <a:t>InSAR</a:t>
            </a:r>
            <a:endParaRPr lang="en-US" dirty="0"/>
          </a:p>
        </p:txBody>
      </p:sp>
      <p:pic>
        <p:nvPicPr>
          <p:cNvPr id="4" name="Content Placeholder 3" descr="insar_measure.gif"/>
          <p:cNvPicPr>
            <a:picLocks noGrp="1" noChangeAspect="1"/>
          </p:cNvPicPr>
          <p:nvPr>
            <p:ph idx="1"/>
          </p:nvPr>
        </p:nvPicPr>
        <p:blipFill>
          <a:blip r:embed="rId2"/>
          <a:srcRect t="-3045" b="-3045"/>
          <a:stretch>
            <a:fillRect/>
          </a:stretch>
        </p:blipFill>
        <p:spPr>
          <a:xfrm>
            <a:off x="0" y="3217773"/>
            <a:ext cx="4143022" cy="2278503"/>
          </a:xfrm>
        </p:spPr>
      </p:pic>
      <p:sp>
        <p:nvSpPr>
          <p:cNvPr id="6" name="TextBox 5"/>
          <p:cNvSpPr txBox="1"/>
          <p:nvPr/>
        </p:nvSpPr>
        <p:spPr>
          <a:xfrm>
            <a:off x="211667" y="2582333"/>
            <a:ext cx="3697111" cy="369332"/>
          </a:xfrm>
          <a:prstGeom prst="rect">
            <a:avLst/>
          </a:prstGeom>
          <a:noFill/>
        </p:spPr>
        <p:txBody>
          <a:bodyPr wrap="square" rtlCol="0">
            <a:spAutoFit/>
          </a:bodyPr>
          <a:lstStyle/>
          <a:p>
            <a:r>
              <a:rPr lang="en-US" dirty="0" err="1" smtClean="0"/>
              <a:t>InSAR</a:t>
            </a:r>
            <a:r>
              <a:rPr lang="en-US" dirty="0" smtClean="0"/>
              <a:t> in vacuum</a:t>
            </a:r>
            <a:endParaRPr lang="en-US" dirty="0"/>
          </a:p>
        </p:txBody>
      </p:sp>
      <p:sp>
        <p:nvSpPr>
          <p:cNvPr id="10" name="TextBox 9"/>
          <p:cNvSpPr txBox="1"/>
          <p:nvPr/>
        </p:nvSpPr>
        <p:spPr>
          <a:xfrm>
            <a:off x="211667" y="5700889"/>
            <a:ext cx="3697111" cy="369332"/>
          </a:xfrm>
          <a:prstGeom prst="rect">
            <a:avLst/>
          </a:prstGeom>
          <a:noFill/>
        </p:spPr>
        <p:txBody>
          <a:bodyPr wrap="square" rtlCol="0">
            <a:spAutoFit/>
          </a:bodyPr>
          <a:lstStyle/>
          <a:p>
            <a:r>
              <a:rPr lang="en-US" dirty="0" smtClean="0"/>
              <a:t>Figure from http://</a:t>
            </a:r>
            <a:r>
              <a:rPr lang="en-US" dirty="0" err="1" smtClean="0"/>
              <a:t>comet.nerc.ac.uk</a:t>
            </a:r>
            <a:endParaRPr lang="en-US" dirty="0"/>
          </a:p>
        </p:txBody>
      </p:sp>
      <p:grpSp>
        <p:nvGrpSpPr>
          <p:cNvPr id="3" name="Group 11"/>
          <p:cNvGrpSpPr/>
          <p:nvPr/>
        </p:nvGrpSpPr>
        <p:grpSpPr>
          <a:xfrm>
            <a:off x="4234089" y="1785055"/>
            <a:ext cx="4895800" cy="4839164"/>
            <a:chOff x="4248200" y="1785055"/>
            <a:chExt cx="4895800" cy="4839164"/>
          </a:xfrm>
        </p:grpSpPr>
        <p:pic>
          <p:nvPicPr>
            <p:cNvPr id="5" name="Picture 4" descr="A392-unw-model.png"/>
            <p:cNvPicPr>
              <a:picLocks noChangeAspect="1"/>
            </p:cNvPicPr>
            <p:nvPr/>
          </p:nvPicPr>
          <p:blipFill>
            <a:blip r:embed="rId3"/>
            <a:stretch>
              <a:fillRect/>
            </a:stretch>
          </p:blipFill>
          <p:spPr>
            <a:xfrm>
              <a:off x="4248200" y="1785055"/>
              <a:ext cx="4895800" cy="3711222"/>
            </a:xfrm>
            <a:prstGeom prst="rect">
              <a:avLst/>
            </a:prstGeom>
          </p:spPr>
        </p:pic>
        <p:sp>
          <p:nvSpPr>
            <p:cNvPr id="11" name="TextBox 10"/>
            <p:cNvSpPr txBox="1"/>
            <p:nvPr/>
          </p:nvSpPr>
          <p:spPr>
            <a:xfrm>
              <a:off x="4557889" y="5700889"/>
              <a:ext cx="4332111" cy="923330"/>
            </a:xfrm>
            <a:prstGeom prst="rect">
              <a:avLst/>
            </a:prstGeom>
            <a:noFill/>
          </p:spPr>
          <p:txBody>
            <a:bodyPr wrap="square" rtlCol="0">
              <a:spAutoFit/>
            </a:bodyPr>
            <a:lstStyle/>
            <a:p>
              <a:r>
                <a:rPr lang="en-US" dirty="0" smtClean="0"/>
                <a:t>Real life: difference in </a:t>
              </a:r>
              <a:r>
                <a:rPr lang="en-US" dirty="0" err="1" smtClean="0"/>
                <a:t>tropospheric</a:t>
              </a:r>
              <a:r>
                <a:rPr lang="en-US" dirty="0" smtClean="0"/>
                <a:t> delay between 2 passes hides the deformation signal</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1141921" y="105131"/>
            <a:ext cx="6857280" cy="534296"/>
          </a:xfrm>
          <a:prstGeom prst="rect">
            <a:avLst/>
          </a:prstGeom>
          <a:noFill/>
          <a:ln w="9525">
            <a:noFill/>
            <a:round/>
            <a:headEnd/>
            <a:tailEnd/>
          </a:ln>
        </p:spPr>
        <p:txBody>
          <a:bodyPr lIns="81639" tIns="42452" rIns="81639" bIns="42452">
            <a:prstTxWarp prst="textNoShape">
              <a:avLst/>
            </a:prstTxWarp>
          </a:bodyPr>
          <a:lstStyle/>
          <a:p>
            <a:pPr algn="ctr">
              <a:tabLst>
                <a:tab pos="656650" algn="l"/>
                <a:tab pos="1313299" algn="l"/>
                <a:tab pos="1969949" algn="l"/>
                <a:tab pos="2626599" algn="l"/>
                <a:tab pos="3283248" algn="l"/>
                <a:tab pos="3939898" algn="l"/>
                <a:tab pos="4596548" algn="l"/>
                <a:tab pos="5253198" algn="l"/>
                <a:tab pos="5909847" algn="l"/>
                <a:tab pos="6566497" algn="l"/>
              </a:tabLst>
            </a:pPr>
            <a:r>
              <a:rPr lang="en-US" b="1" dirty="0">
                <a:solidFill>
                  <a:srgbClr val="3333CC"/>
                </a:solidFill>
                <a:latin typeface="Geneva" charset="0"/>
              </a:rPr>
              <a:t>20050723 – 20050827 </a:t>
            </a:r>
            <a:r>
              <a:rPr lang="en-US" b="1" dirty="0" err="1">
                <a:solidFill>
                  <a:srgbClr val="3333CC"/>
                </a:solidFill>
                <a:latin typeface="Geneva" charset="0"/>
              </a:rPr>
              <a:t>interferogram</a:t>
            </a:r>
            <a:r>
              <a:rPr lang="en-US" b="1" dirty="0">
                <a:solidFill>
                  <a:srgbClr val="3333CC"/>
                </a:solidFill>
                <a:latin typeface="Geneva" charset="0"/>
              </a:rPr>
              <a:t> corrected by GPS troposphere</a:t>
            </a:r>
          </a:p>
        </p:txBody>
      </p:sp>
      <p:sp>
        <p:nvSpPr>
          <p:cNvPr id="27651" name="Text Box 2"/>
          <p:cNvSpPr txBox="1">
            <a:spLocks noChangeArrowheads="1"/>
          </p:cNvSpPr>
          <p:nvPr/>
        </p:nvSpPr>
        <p:spPr bwMode="auto">
          <a:xfrm>
            <a:off x="1114560" y="168498"/>
            <a:ext cx="881280" cy="246265"/>
          </a:xfrm>
          <a:prstGeom prst="rect">
            <a:avLst/>
          </a:prstGeom>
          <a:noFill/>
          <a:ln w="9525">
            <a:noFill/>
            <a:round/>
            <a:headEnd/>
            <a:tailEnd/>
          </a:ln>
        </p:spPr>
        <p:txBody>
          <a:bodyPr wrap="none" lIns="82945" tIns="41473" rIns="82945" bIns="41473" anchor="ctr">
            <a:prstTxWarp prst="textNoShape">
              <a:avLst/>
            </a:prstTxWarp>
          </a:bodyPr>
          <a:lstStyle/>
          <a:p>
            <a:endParaRPr lang="en-US"/>
          </a:p>
        </p:txBody>
      </p:sp>
      <p:sp>
        <p:nvSpPr>
          <p:cNvPr id="27652" name="Text Box 3"/>
          <p:cNvSpPr txBox="1">
            <a:spLocks noChangeArrowheads="1"/>
          </p:cNvSpPr>
          <p:nvPr/>
        </p:nvSpPr>
        <p:spPr bwMode="auto">
          <a:xfrm>
            <a:off x="456481" y="5257993"/>
            <a:ext cx="1828800" cy="913056"/>
          </a:xfrm>
          <a:prstGeom prst="rect">
            <a:avLst/>
          </a:prstGeom>
          <a:noFill/>
          <a:ln w="9525">
            <a:noFill/>
            <a:round/>
            <a:headEnd/>
            <a:tailEnd/>
          </a:ln>
        </p:spPr>
        <p:txBody>
          <a:bodyPr lIns="81639" tIns="40820" rIns="81639" bIns="40820">
            <a:prstTxWarp prst="textNoShape">
              <a:avLst/>
            </a:prstTxWarp>
          </a:bodyPr>
          <a:lstStyle/>
          <a:p>
            <a:pPr>
              <a:tabLst>
                <a:tab pos="656650" algn="l"/>
                <a:tab pos="1313299" algn="l"/>
              </a:tabLst>
            </a:pPr>
            <a:r>
              <a:rPr lang="en-US" dirty="0">
                <a:solidFill>
                  <a:srgbClr val="000000"/>
                </a:solidFill>
              </a:rPr>
              <a:t>Original </a:t>
            </a:r>
            <a:r>
              <a:rPr lang="en-US" dirty="0" err="1">
                <a:solidFill>
                  <a:srgbClr val="000000"/>
                </a:solidFill>
              </a:rPr>
              <a:t>interferogram</a:t>
            </a:r>
            <a:r>
              <a:rPr lang="en-US" dirty="0">
                <a:solidFill>
                  <a:srgbClr val="000000"/>
                </a:solidFill>
              </a:rPr>
              <a:t> RMS = 27.5mm</a:t>
            </a:r>
          </a:p>
        </p:txBody>
      </p:sp>
      <p:sp>
        <p:nvSpPr>
          <p:cNvPr id="27653" name="Text Box 4"/>
          <p:cNvSpPr txBox="1">
            <a:spLocks noChangeArrowheads="1"/>
          </p:cNvSpPr>
          <p:nvPr/>
        </p:nvSpPr>
        <p:spPr bwMode="auto">
          <a:xfrm>
            <a:off x="2743201" y="5257993"/>
            <a:ext cx="1828800" cy="1188124"/>
          </a:xfrm>
          <a:prstGeom prst="rect">
            <a:avLst/>
          </a:prstGeom>
          <a:noFill/>
          <a:ln w="9525">
            <a:noFill/>
            <a:round/>
            <a:headEnd/>
            <a:tailEnd/>
          </a:ln>
        </p:spPr>
        <p:txBody>
          <a:bodyPr lIns="81639" tIns="40820" rIns="81639" bIns="40820">
            <a:prstTxWarp prst="textNoShape">
              <a:avLst/>
            </a:prstTxWarp>
          </a:bodyPr>
          <a:lstStyle/>
          <a:p>
            <a:pPr>
              <a:tabLst>
                <a:tab pos="656650" algn="l"/>
                <a:tab pos="1313299" algn="l"/>
              </a:tabLst>
            </a:pPr>
            <a:r>
              <a:rPr lang="en-US" dirty="0">
                <a:solidFill>
                  <a:srgbClr val="000000"/>
                </a:solidFill>
              </a:rPr>
              <a:t>GPS delay data overlaid on original </a:t>
            </a:r>
            <a:r>
              <a:rPr lang="en-US" dirty="0" err="1">
                <a:solidFill>
                  <a:srgbClr val="000000"/>
                </a:solidFill>
              </a:rPr>
              <a:t>interferogram</a:t>
            </a:r>
            <a:endParaRPr lang="en-US" dirty="0">
              <a:solidFill>
                <a:srgbClr val="000000"/>
              </a:solidFill>
            </a:endParaRPr>
          </a:p>
        </p:txBody>
      </p:sp>
      <p:sp>
        <p:nvSpPr>
          <p:cNvPr id="27654" name="Text Box 5"/>
          <p:cNvSpPr txBox="1">
            <a:spLocks noChangeArrowheads="1"/>
          </p:cNvSpPr>
          <p:nvPr/>
        </p:nvSpPr>
        <p:spPr bwMode="auto">
          <a:xfrm>
            <a:off x="4799521" y="5257993"/>
            <a:ext cx="1828800" cy="1188124"/>
          </a:xfrm>
          <a:prstGeom prst="rect">
            <a:avLst/>
          </a:prstGeom>
          <a:noFill/>
          <a:ln w="9525">
            <a:noFill/>
            <a:round/>
            <a:headEnd/>
            <a:tailEnd/>
          </a:ln>
        </p:spPr>
        <p:txBody>
          <a:bodyPr lIns="81639" tIns="40820" rIns="81639" bIns="40820">
            <a:prstTxWarp prst="textNoShape">
              <a:avLst/>
            </a:prstTxWarp>
          </a:bodyPr>
          <a:lstStyle/>
          <a:p>
            <a:pPr>
              <a:tabLst>
                <a:tab pos="656650" algn="l"/>
                <a:tab pos="1313299" algn="l"/>
              </a:tabLst>
            </a:pPr>
            <a:r>
              <a:rPr lang="en-US" dirty="0">
                <a:solidFill>
                  <a:srgbClr val="000000"/>
                </a:solidFill>
              </a:rPr>
              <a:t>GPS data interpolated = GPS correction map</a:t>
            </a:r>
          </a:p>
        </p:txBody>
      </p:sp>
      <p:sp>
        <p:nvSpPr>
          <p:cNvPr id="27655" name="Text Box 6"/>
          <p:cNvSpPr txBox="1">
            <a:spLocks noChangeArrowheads="1"/>
          </p:cNvSpPr>
          <p:nvPr/>
        </p:nvSpPr>
        <p:spPr bwMode="auto">
          <a:xfrm>
            <a:off x="6857280" y="5257993"/>
            <a:ext cx="1828800" cy="913056"/>
          </a:xfrm>
          <a:prstGeom prst="rect">
            <a:avLst/>
          </a:prstGeom>
          <a:noFill/>
          <a:ln w="9525">
            <a:noFill/>
            <a:round/>
            <a:headEnd/>
            <a:tailEnd/>
          </a:ln>
        </p:spPr>
        <p:txBody>
          <a:bodyPr lIns="81639" tIns="40820" rIns="81639" bIns="40820">
            <a:prstTxWarp prst="textNoShape">
              <a:avLst/>
            </a:prstTxWarp>
          </a:bodyPr>
          <a:lstStyle/>
          <a:p>
            <a:pPr>
              <a:tabLst>
                <a:tab pos="656650" algn="l"/>
                <a:tab pos="1313299" algn="l"/>
              </a:tabLst>
            </a:pPr>
            <a:r>
              <a:rPr lang="en-US" dirty="0">
                <a:solidFill>
                  <a:srgbClr val="000000"/>
                </a:solidFill>
              </a:rPr>
              <a:t>Corrected </a:t>
            </a:r>
            <a:r>
              <a:rPr lang="en-US" dirty="0" err="1">
                <a:solidFill>
                  <a:srgbClr val="000000"/>
                </a:solidFill>
              </a:rPr>
              <a:t>interferogram</a:t>
            </a:r>
            <a:r>
              <a:rPr lang="en-US" dirty="0">
                <a:solidFill>
                  <a:srgbClr val="000000"/>
                </a:solidFill>
              </a:rPr>
              <a:t> RMS = 11.2mm</a:t>
            </a:r>
          </a:p>
        </p:txBody>
      </p:sp>
      <p:pic>
        <p:nvPicPr>
          <p:cNvPr id="27656" name="Picture 7"/>
          <p:cNvPicPr>
            <a:picLocks noChangeAspect="1" noChangeArrowheads="1"/>
          </p:cNvPicPr>
          <p:nvPr/>
        </p:nvPicPr>
        <p:blipFill>
          <a:blip r:embed="rId3"/>
          <a:srcRect/>
          <a:stretch>
            <a:fillRect/>
          </a:stretch>
        </p:blipFill>
        <p:spPr bwMode="auto">
          <a:xfrm>
            <a:off x="532800" y="1219809"/>
            <a:ext cx="1892160" cy="3835122"/>
          </a:xfrm>
          <a:prstGeom prst="rect">
            <a:avLst/>
          </a:prstGeom>
          <a:noFill/>
          <a:ln w="9525">
            <a:noFill/>
            <a:round/>
            <a:headEnd/>
            <a:tailEnd/>
          </a:ln>
        </p:spPr>
      </p:pic>
      <p:pic>
        <p:nvPicPr>
          <p:cNvPr id="27657" name="Picture 8"/>
          <p:cNvPicPr>
            <a:picLocks noChangeAspect="1" noChangeArrowheads="1"/>
          </p:cNvPicPr>
          <p:nvPr/>
        </p:nvPicPr>
        <p:blipFill>
          <a:blip r:embed="rId4"/>
          <a:srcRect/>
          <a:stretch>
            <a:fillRect/>
          </a:stretch>
        </p:blipFill>
        <p:spPr bwMode="auto">
          <a:xfrm>
            <a:off x="2666881" y="1219809"/>
            <a:ext cx="1905120" cy="3862486"/>
          </a:xfrm>
          <a:prstGeom prst="rect">
            <a:avLst/>
          </a:prstGeom>
          <a:noFill/>
          <a:ln w="9525">
            <a:noFill/>
            <a:round/>
            <a:headEnd/>
            <a:tailEnd/>
          </a:ln>
        </p:spPr>
      </p:pic>
      <p:pic>
        <p:nvPicPr>
          <p:cNvPr id="27658" name="Picture 9"/>
          <p:cNvPicPr>
            <a:picLocks noChangeAspect="1" noChangeArrowheads="1"/>
          </p:cNvPicPr>
          <p:nvPr/>
        </p:nvPicPr>
        <p:blipFill>
          <a:blip r:embed="rId5"/>
          <a:srcRect/>
          <a:stretch>
            <a:fillRect/>
          </a:stretch>
        </p:blipFill>
        <p:spPr bwMode="auto">
          <a:xfrm>
            <a:off x="4799520" y="1219809"/>
            <a:ext cx="1905120" cy="3862486"/>
          </a:xfrm>
          <a:prstGeom prst="rect">
            <a:avLst/>
          </a:prstGeom>
          <a:noFill/>
          <a:ln w="9525">
            <a:noFill/>
            <a:round/>
            <a:headEnd/>
            <a:tailEnd/>
          </a:ln>
        </p:spPr>
      </p:pic>
      <p:pic>
        <p:nvPicPr>
          <p:cNvPr id="27659" name="Picture 10"/>
          <p:cNvPicPr>
            <a:picLocks noChangeAspect="1" noChangeArrowheads="1"/>
          </p:cNvPicPr>
          <p:nvPr/>
        </p:nvPicPr>
        <p:blipFill>
          <a:blip r:embed="rId6"/>
          <a:srcRect/>
          <a:stretch>
            <a:fillRect/>
          </a:stretch>
        </p:blipFill>
        <p:spPr bwMode="auto">
          <a:xfrm>
            <a:off x="6857280" y="1219808"/>
            <a:ext cx="1918080" cy="3886968"/>
          </a:xfrm>
          <a:prstGeom prst="rect">
            <a:avLst/>
          </a:prstGeom>
          <a:noFill/>
          <a:ln w="9525">
            <a:noFill/>
            <a:round/>
            <a:headEnd/>
            <a:tailEnd/>
          </a:ln>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State of the Art in Southern California</a:t>
            </a:r>
            <a:endParaRPr lang="en-US" sz="3600" b="1" dirty="0"/>
          </a:p>
        </p:txBody>
      </p:sp>
      <p:pic>
        <p:nvPicPr>
          <p:cNvPr id="5" name="Picture 4" descr="calif_stns.png"/>
          <p:cNvPicPr>
            <a:picLocks noChangeAspect="1"/>
          </p:cNvPicPr>
          <p:nvPr/>
        </p:nvPicPr>
        <p:blipFill>
          <a:blip r:embed="rId3"/>
          <a:stretch>
            <a:fillRect/>
          </a:stretch>
        </p:blipFill>
        <p:spPr>
          <a:xfrm>
            <a:off x="2462878" y="3329713"/>
            <a:ext cx="4263829" cy="3279760"/>
          </a:xfrm>
          <a:prstGeom prst="rect">
            <a:avLst/>
          </a:prstGeom>
        </p:spPr>
      </p:pic>
      <p:sp>
        <p:nvSpPr>
          <p:cNvPr id="6" name="TextBox 5"/>
          <p:cNvSpPr txBox="1"/>
          <p:nvPr/>
        </p:nvSpPr>
        <p:spPr>
          <a:xfrm>
            <a:off x="2071000" y="1605027"/>
            <a:ext cx="6223922" cy="1323439"/>
          </a:xfrm>
          <a:prstGeom prst="rect">
            <a:avLst/>
          </a:prstGeom>
          <a:noFill/>
        </p:spPr>
        <p:txBody>
          <a:bodyPr wrap="square" rtlCol="0">
            <a:spAutoFit/>
          </a:bodyPr>
          <a:lstStyle/>
          <a:p>
            <a:pPr>
              <a:buFont typeface="Arial"/>
              <a:buChar char="•"/>
            </a:pPr>
            <a:r>
              <a:rPr lang="en-US" dirty="0" smtClean="0"/>
              <a:t> </a:t>
            </a:r>
            <a:r>
              <a:rPr lang="en-US" sz="2000" dirty="0" smtClean="0"/>
              <a:t>Coverage – see below</a:t>
            </a:r>
          </a:p>
          <a:p>
            <a:pPr>
              <a:buFont typeface="Arial"/>
              <a:buChar char="•"/>
            </a:pPr>
            <a:r>
              <a:rPr lang="en-US" sz="2000" dirty="0" smtClean="0"/>
              <a:t> Excellent temporal resolution (1 hr to 5 min)</a:t>
            </a:r>
          </a:p>
          <a:p>
            <a:pPr>
              <a:buFont typeface="Arial"/>
              <a:buChar char="•"/>
            </a:pPr>
            <a:r>
              <a:rPr lang="en-US" sz="2000" dirty="0" smtClean="0"/>
              <a:t> Timeliness – daily to hourly</a:t>
            </a:r>
          </a:p>
          <a:p>
            <a:pPr>
              <a:buFont typeface="Arial"/>
              <a:buChar char="•"/>
            </a:pPr>
            <a:r>
              <a:rPr lang="en-US" sz="2000" dirty="0" smtClean="0"/>
              <a:t> Co-located meteorological instruments are few</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928567" y="327709"/>
            <a:ext cx="7578750" cy="830997"/>
          </a:xfrm>
          <a:prstGeom prst="rect">
            <a:avLst/>
          </a:prstGeom>
          <a:noFill/>
        </p:spPr>
        <p:txBody>
          <a:bodyPr wrap="square" rtlCol="0">
            <a:spAutoFit/>
          </a:bodyPr>
          <a:lstStyle/>
          <a:p>
            <a:pPr algn="ctr"/>
            <a:r>
              <a:rPr lang="en-US" sz="2400" dirty="0" smtClean="0"/>
              <a:t>New project idea: Improve National Weather Service (NWS) Forecasts with GPS-determined water vapor</a:t>
            </a:r>
            <a:endParaRPr lang="en-US" sz="2400" dirty="0"/>
          </a:p>
        </p:txBody>
      </p:sp>
      <p:pic>
        <p:nvPicPr>
          <p:cNvPr id="4" name="Picture 3" descr="Screen shot 2011-10-12 at 7.24.45 PM.png"/>
          <p:cNvPicPr>
            <a:picLocks noChangeAspect="1"/>
          </p:cNvPicPr>
          <p:nvPr/>
        </p:nvPicPr>
        <p:blipFill>
          <a:blip r:embed="rId2"/>
          <a:stretch>
            <a:fillRect/>
          </a:stretch>
        </p:blipFill>
        <p:spPr>
          <a:xfrm>
            <a:off x="502893" y="2143765"/>
            <a:ext cx="7808128" cy="4880080"/>
          </a:xfrm>
          <a:prstGeom prst="rect">
            <a:avLst/>
          </a:prstGeom>
        </p:spPr>
      </p:pic>
      <p:sp>
        <p:nvSpPr>
          <p:cNvPr id="5" name="TextBox 4"/>
          <p:cNvSpPr txBox="1"/>
          <p:nvPr/>
        </p:nvSpPr>
        <p:spPr>
          <a:xfrm>
            <a:off x="502892" y="1433728"/>
            <a:ext cx="8250221" cy="369332"/>
          </a:xfrm>
          <a:prstGeom prst="rect">
            <a:avLst/>
          </a:prstGeom>
          <a:noFill/>
        </p:spPr>
        <p:txBody>
          <a:bodyPr wrap="square" rtlCol="0">
            <a:spAutoFit/>
          </a:bodyPr>
          <a:lstStyle/>
          <a:p>
            <a:r>
              <a:rPr lang="en-US" dirty="0" smtClean="0"/>
              <a:t>GPS ZTD estimates are included in weather models via NOAA </a:t>
            </a:r>
            <a:r>
              <a:rPr lang="en-US" dirty="0" err="1" smtClean="0"/>
              <a:t>ESRL’s</a:t>
            </a:r>
            <a:r>
              <a:rPr lang="en-US" dirty="0" smtClean="0"/>
              <a:t> </a:t>
            </a:r>
            <a:r>
              <a:rPr lang="en-US" dirty="0" err="1" smtClean="0"/>
              <a:t>GPSMet</a:t>
            </a:r>
            <a:r>
              <a:rPr lang="en-US" dirty="0" smtClean="0"/>
              <a:t> program </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423334" y="1051401"/>
            <a:ext cx="8509000" cy="1200329"/>
          </a:xfrm>
          <a:prstGeom prst="rect">
            <a:avLst/>
          </a:prstGeom>
          <a:noFill/>
        </p:spPr>
        <p:txBody>
          <a:bodyPr wrap="square" rtlCol="0">
            <a:spAutoFit/>
          </a:bodyPr>
          <a:lstStyle/>
          <a:p>
            <a:r>
              <a:rPr lang="en-US" dirty="0" smtClean="0"/>
              <a:t> ON FRIDAY THE RIDGE WILL START TO BREAK DOWN, THOUGH THE GFS IS DEFINITELY FASTER WITH THIS TRANSITION THAN THE ECMWF. EITHER WAY, A COOLING TREND IS EXPECTED AND THE CURRENT FORECAST LEANS TOWARDS THE FASTER/COOLER GFS SOLUTION. </a:t>
            </a:r>
            <a:endParaRPr lang="en-US" dirty="0"/>
          </a:p>
        </p:txBody>
      </p:sp>
      <p:sp>
        <p:nvSpPr>
          <p:cNvPr id="4" name="TextBox 3"/>
          <p:cNvSpPr txBox="1"/>
          <p:nvPr/>
        </p:nvSpPr>
        <p:spPr>
          <a:xfrm>
            <a:off x="423334" y="2416856"/>
            <a:ext cx="8297333" cy="1754327"/>
          </a:xfrm>
          <a:prstGeom prst="rect">
            <a:avLst/>
          </a:prstGeom>
          <a:noFill/>
        </p:spPr>
        <p:txBody>
          <a:bodyPr wrap="square" rtlCol="0">
            <a:spAutoFit/>
          </a:bodyPr>
          <a:lstStyle/>
          <a:p>
            <a:r>
              <a:rPr lang="en-US" dirty="0" smtClean="0"/>
              <a:t>MEDIUM RANGE MLDS ARE OFFERING UP ZERO CONSISTENCY WITH THE LARGE</a:t>
            </a:r>
          </a:p>
          <a:p>
            <a:r>
              <a:rPr lang="en-US" dirty="0" smtClean="0"/>
              <a:t>RIDGE FORECAST BY BOTH THE GFS AND EC DURING LAST NIGHTS RUN NOW</a:t>
            </a:r>
          </a:p>
          <a:p>
            <a:r>
              <a:rPr lang="en-US" dirty="0" smtClean="0"/>
              <a:t>REPLACED BY A LARGE TROF.</a:t>
            </a:r>
          </a:p>
          <a:p>
            <a:r>
              <a:rPr lang="en-US" dirty="0" smtClean="0"/>
              <a:t>THIS SORT OF MODEL FLIP-FLOPAGE IS NEVER GOOD FOR CONFIDENCE IN THE</a:t>
            </a:r>
          </a:p>
          <a:p>
            <a:r>
              <a:rPr lang="en-US" dirty="0" smtClean="0"/>
              <a:t>LONG RANGE FORECAST. AS A RESULT LEFT A FAIRLY GENERIC FORECAST IN</a:t>
            </a:r>
          </a:p>
          <a:p>
            <a:r>
              <a:rPr lang="en-US" dirty="0" smtClean="0"/>
              <a:t>FOR MONDAY…</a:t>
            </a:r>
            <a:endParaRPr lang="en-US" dirty="0"/>
          </a:p>
        </p:txBody>
      </p:sp>
      <p:sp>
        <p:nvSpPr>
          <p:cNvPr id="5" name="TextBox 4"/>
          <p:cNvSpPr txBox="1"/>
          <p:nvPr/>
        </p:nvSpPr>
        <p:spPr>
          <a:xfrm>
            <a:off x="423334" y="4396767"/>
            <a:ext cx="8297333" cy="2031325"/>
          </a:xfrm>
          <a:prstGeom prst="rect">
            <a:avLst/>
          </a:prstGeom>
          <a:noFill/>
        </p:spPr>
        <p:txBody>
          <a:bodyPr wrap="square" rtlCol="0">
            <a:spAutoFit/>
          </a:bodyPr>
          <a:lstStyle/>
          <a:p>
            <a:r>
              <a:rPr lang="en-US" dirty="0" smtClean="0"/>
              <a:t>THE TRACK OF THE EJECTING LOW WILL DETERMINE AREAS WITH THE BETTER CONVECTIVE THREAT...WITH THE NAM/ECMWF/CANADIAN</a:t>
            </a:r>
          </a:p>
          <a:p>
            <a:r>
              <a:rPr lang="en-US" dirty="0" smtClean="0"/>
              <a:t>FAVORING A MORE WESTERLY TRACK THAT WOULD PLACE THE RISK OF</a:t>
            </a:r>
          </a:p>
          <a:p>
            <a:r>
              <a:rPr lang="en-US" dirty="0" smtClean="0"/>
              <a:t>PRECIP OVER MORE OF THE REGION COMPARED TO THE GFS. SEVERAL OF THE</a:t>
            </a:r>
          </a:p>
          <a:p>
            <a:r>
              <a:rPr lang="en-US" dirty="0" smtClean="0"/>
              <a:t>GFS ENSEMBLE MEMBERS ALSO FAVORED A WETTER SCENARIO COMPARED TO</a:t>
            </a:r>
          </a:p>
          <a:p>
            <a:r>
              <a:rPr lang="en-US" dirty="0" smtClean="0"/>
              <a:t>THE OPERATIONAL GFS. FOR NOW...SOME SLGT CHC POPS WERE ADDED FOR</a:t>
            </a:r>
          </a:p>
          <a:p>
            <a:r>
              <a:rPr lang="en-US" dirty="0" smtClean="0"/>
              <a:t>THE RENO-TAHOE AREAS. </a:t>
            </a:r>
            <a:endParaRPr lang="en-US" dirty="0"/>
          </a:p>
        </p:txBody>
      </p:sp>
      <p:sp>
        <p:nvSpPr>
          <p:cNvPr id="6" name="TextBox 5"/>
          <p:cNvSpPr txBox="1"/>
          <p:nvPr/>
        </p:nvSpPr>
        <p:spPr>
          <a:xfrm>
            <a:off x="423334" y="286746"/>
            <a:ext cx="8297333" cy="461665"/>
          </a:xfrm>
          <a:prstGeom prst="rect">
            <a:avLst/>
          </a:prstGeom>
          <a:noFill/>
        </p:spPr>
        <p:txBody>
          <a:bodyPr wrap="square" rtlCol="0">
            <a:spAutoFit/>
          </a:bodyPr>
          <a:lstStyle/>
          <a:p>
            <a:pPr algn="ctr"/>
            <a:r>
              <a:rPr lang="en-US" sz="2400" dirty="0" smtClean="0">
                <a:solidFill>
                  <a:srgbClr val="3366FF"/>
                </a:solidFill>
              </a:rPr>
              <a:t>Forecasters on weather models…</a:t>
            </a:r>
            <a:endParaRPr lang="en-US" sz="2400" dirty="0">
              <a:solidFill>
                <a:srgbClr val="3366FF"/>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LOX.jpg"/>
          <p:cNvPicPr>
            <a:picLocks noChangeAspect="1"/>
          </p:cNvPicPr>
          <p:nvPr/>
        </p:nvPicPr>
        <p:blipFill>
          <a:blip r:embed="rId2"/>
          <a:stretch>
            <a:fillRect/>
          </a:stretch>
        </p:blipFill>
        <p:spPr>
          <a:xfrm>
            <a:off x="1898101" y="2408220"/>
            <a:ext cx="4974626" cy="3383477"/>
          </a:xfrm>
          <a:prstGeom prst="rect">
            <a:avLst/>
          </a:prstGeom>
        </p:spPr>
      </p:pic>
      <p:sp>
        <p:nvSpPr>
          <p:cNvPr id="3" name="TextBox 2"/>
          <p:cNvSpPr txBox="1"/>
          <p:nvPr/>
        </p:nvSpPr>
        <p:spPr>
          <a:xfrm>
            <a:off x="682770" y="423291"/>
            <a:ext cx="7933790" cy="1569660"/>
          </a:xfrm>
          <a:prstGeom prst="rect">
            <a:avLst/>
          </a:prstGeom>
          <a:noFill/>
        </p:spPr>
        <p:txBody>
          <a:bodyPr wrap="square" rtlCol="0">
            <a:spAutoFit/>
          </a:bodyPr>
          <a:lstStyle/>
          <a:p>
            <a:r>
              <a:rPr lang="en-US" sz="2400" dirty="0" smtClean="0"/>
              <a:t>Forecasters are constantly doing “model verification” as data comes in.  Timely GPS WV can help them grasp what is actually going on in the atmosphere, especially in conditions like monsoons that warrant flood warnings, etc.</a:t>
            </a:r>
            <a:endParaRPr lang="en-US" sz="24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 name="Magnetic Disk 5"/>
          <p:cNvSpPr/>
          <p:nvPr/>
        </p:nvSpPr>
        <p:spPr bwMode="auto">
          <a:xfrm>
            <a:off x="152400" y="5318918"/>
            <a:ext cx="2416175" cy="1373187"/>
          </a:xfrm>
          <a:prstGeom prst="flowChartMagneticDisk">
            <a:avLst/>
          </a:prstGeom>
          <a:gradFill>
            <a:gsLst>
              <a:gs pos="0">
                <a:srgbClr val="00CC99">
                  <a:tint val="100000"/>
                  <a:shade val="100000"/>
                  <a:satMod val="130000"/>
                </a:srgbClr>
              </a:gs>
              <a:gs pos="100000">
                <a:srgbClr val="00CC99">
                  <a:tint val="50000"/>
                  <a:shade val="100000"/>
                  <a:satMod val="350000"/>
                </a:srgbClr>
              </a:gs>
            </a:gsLst>
            <a:lin ang="16200000" scaled="0"/>
          </a:gradFill>
          <a:ln w="12700" cap="flat" cmpd="sng" algn="ctr">
            <a:solidFill>
              <a:srgbClr val="2D2DB9"/>
            </a:solidFill>
            <a:prstDash val="solid"/>
            <a:round/>
            <a:headEnd type="none" w="med" len="med"/>
            <a:tailEnd type="none" w="med" len="med"/>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1" u="none" strike="noStrike" kern="0" cap="none" spc="0" normalizeH="0" baseline="0" noProof="0" dirty="0">
              <a:ln>
                <a:noFill/>
              </a:ln>
              <a:solidFill>
                <a:srgbClr val="000000"/>
              </a:solidFill>
              <a:effectLst/>
              <a:uLnTx/>
              <a:uFillTx/>
              <a:latin typeface="Geneva"/>
              <a:ea typeface="+mn-ea"/>
              <a:cs typeface="+mn-cs"/>
            </a:endParaRPr>
          </a:p>
        </p:txBody>
      </p:sp>
      <p:sp>
        <p:nvSpPr>
          <p:cNvPr id="126" name="Text Box 43"/>
          <p:cNvSpPr txBox="1">
            <a:spLocks noChangeArrowheads="1"/>
          </p:cNvSpPr>
          <p:nvPr/>
        </p:nvSpPr>
        <p:spPr bwMode="auto">
          <a:xfrm>
            <a:off x="152400" y="5872955"/>
            <a:ext cx="2371725" cy="646113"/>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0000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lgn="ctr">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lgn="ctr">
              <a:spcBef>
                <a:spcPct val="50000"/>
              </a:spcBef>
            </a:pPr>
            <a:r>
              <a:rPr lang="en-US" sz="1200" b="1">
                <a:solidFill>
                  <a:srgbClr val="000000"/>
                </a:solidFill>
                <a:latin typeface="Verdana" pitchFamily="34" charset="0"/>
              </a:rPr>
              <a:t>Southern California Earthquake Data Center (SCEDC)</a:t>
            </a:r>
          </a:p>
        </p:txBody>
      </p:sp>
      <p:sp>
        <p:nvSpPr>
          <p:cNvPr id="131" name="Rounded Rectangle 130"/>
          <p:cNvSpPr/>
          <p:nvPr/>
        </p:nvSpPr>
        <p:spPr>
          <a:xfrm>
            <a:off x="2782761" y="5410200"/>
            <a:ext cx="1819242" cy="1127124"/>
          </a:xfrm>
          <a:prstGeom prst="roundRect">
            <a:avLst/>
          </a:prstGeom>
          <a:gradFill rotWithShape="1">
            <a:gsLst>
              <a:gs pos="0">
                <a:srgbClr val="00CC99">
                  <a:tint val="100000"/>
                  <a:shade val="100000"/>
                  <a:satMod val="130000"/>
                </a:srgbClr>
              </a:gs>
              <a:gs pos="100000">
                <a:srgbClr val="00CC99">
                  <a:tint val="50000"/>
                  <a:shade val="100000"/>
                  <a:satMod val="350000"/>
                </a:srgbClr>
              </a:gs>
            </a:gsLst>
            <a:lin ang="16200000" scaled="0"/>
          </a:gradFill>
          <a:ln w="9525" cap="flat" cmpd="sng" algn="ctr">
            <a:solidFill>
              <a:srgbClr val="3333CC"/>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Verdana" pitchFamily="34" charset="0"/>
                <a:ea typeface="+mn-ea"/>
                <a:cs typeface="+mn-cs"/>
              </a:rPr>
              <a:t>First Responders</a:t>
            </a:r>
          </a:p>
        </p:txBody>
      </p:sp>
      <p:pic>
        <p:nvPicPr>
          <p:cNvPr id="144" name="Picture 143"/>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639761" y="162038"/>
            <a:ext cx="533333" cy="904762"/>
          </a:xfrm>
          <a:prstGeom prst="rect">
            <a:avLst/>
          </a:prstGeom>
        </p:spPr>
      </p:pic>
      <p:pic>
        <p:nvPicPr>
          <p:cNvPr id="145" name="Picture 13"/>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205037" y="306056"/>
            <a:ext cx="590550" cy="72866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46" name="Picture 14"/>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852640" y="465223"/>
            <a:ext cx="482538" cy="45043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57" name="AutoShape 76"/>
          <p:cNvSpPr>
            <a:spLocks noChangeArrowheads="1"/>
          </p:cNvSpPr>
          <p:nvPr/>
        </p:nvSpPr>
        <p:spPr bwMode="auto">
          <a:xfrm rot="16200000">
            <a:off x="1165832" y="1788351"/>
            <a:ext cx="1471672"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58" name="Text Box 77"/>
          <p:cNvSpPr txBox="1">
            <a:spLocks noChangeArrowheads="1"/>
          </p:cNvSpPr>
          <p:nvPr/>
        </p:nvSpPr>
        <p:spPr bwMode="auto">
          <a:xfrm rot="16200000">
            <a:off x="950729" y="1483238"/>
            <a:ext cx="1871874"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Met Data</a:t>
            </a:r>
            <a:endParaRPr lang="en-US" sz="1200" b="1" dirty="0">
              <a:solidFill>
                <a:srgbClr val="000000"/>
              </a:solidFill>
              <a:latin typeface="Verdana" pitchFamily="34" charset="0"/>
            </a:endParaRPr>
          </a:p>
        </p:txBody>
      </p:sp>
      <p:sp>
        <p:nvSpPr>
          <p:cNvPr id="59" name="AutoShape 76"/>
          <p:cNvSpPr>
            <a:spLocks noChangeArrowheads="1"/>
          </p:cNvSpPr>
          <p:nvPr/>
        </p:nvSpPr>
        <p:spPr bwMode="auto">
          <a:xfrm rot="16200000">
            <a:off x="1764508" y="1788321"/>
            <a:ext cx="1471612"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60" name="Text Box 77"/>
          <p:cNvSpPr txBox="1">
            <a:spLocks noChangeArrowheads="1"/>
          </p:cNvSpPr>
          <p:nvPr/>
        </p:nvSpPr>
        <p:spPr bwMode="auto">
          <a:xfrm rot="16200000">
            <a:off x="1549374" y="1592563"/>
            <a:ext cx="1871874"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GPS Raw Data</a:t>
            </a:r>
            <a:endParaRPr lang="en-US" sz="1200" b="1" dirty="0">
              <a:solidFill>
                <a:srgbClr val="000000"/>
              </a:solidFill>
              <a:latin typeface="Verdana" pitchFamily="34" charset="0"/>
            </a:endParaRPr>
          </a:p>
        </p:txBody>
      </p:sp>
      <p:sp>
        <p:nvSpPr>
          <p:cNvPr id="61" name="AutoShape 76"/>
          <p:cNvSpPr>
            <a:spLocks noChangeArrowheads="1"/>
          </p:cNvSpPr>
          <p:nvPr/>
        </p:nvSpPr>
        <p:spPr bwMode="auto">
          <a:xfrm rot="16200000">
            <a:off x="2404109" y="1788320"/>
            <a:ext cx="1471614"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62" name="Text Box 77"/>
          <p:cNvSpPr txBox="1">
            <a:spLocks noChangeArrowheads="1"/>
          </p:cNvSpPr>
          <p:nvPr/>
        </p:nvSpPr>
        <p:spPr bwMode="auto">
          <a:xfrm rot="16200000">
            <a:off x="2155966" y="1592563"/>
            <a:ext cx="1871874"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Accelerations</a:t>
            </a:r>
            <a:endParaRPr lang="en-US" sz="1200" b="1" dirty="0">
              <a:solidFill>
                <a:srgbClr val="000000"/>
              </a:solidFill>
              <a:latin typeface="Verdana" pitchFamily="34" charset="0"/>
            </a:endParaRPr>
          </a:p>
        </p:txBody>
      </p:sp>
      <p:pic>
        <p:nvPicPr>
          <p:cNvPr id="1026" name="Picture 2" descr="P1010005"/>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563561" y="2625697"/>
            <a:ext cx="1850232" cy="138594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Rectangle 1"/>
          <p:cNvSpPr/>
          <p:nvPr/>
        </p:nvSpPr>
        <p:spPr>
          <a:xfrm>
            <a:off x="1401603" y="3669826"/>
            <a:ext cx="2133760" cy="466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AutoShape 76"/>
          <p:cNvSpPr>
            <a:spLocks noChangeArrowheads="1"/>
          </p:cNvSpPr>
          <p:nvPr/>
        </p:nvSpPr>
        <p:spPr bwMode="auto">
          <a:xfrm rot="16200000">
            <a:off x="790781" y="4223502"/>
            <a:ext cx="1593118"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4" name="Text Box 77"/>
          <p:cNvSpPr txBox="1">
            <a:spLocks noChangeArrowheads="1"/>
          </p:cNvSpPr>
          <p:nvPr/>
        </p:nvSpPr>
        <p:spPr bwMode="auto">
          <a:xfrm rot="16200000">
            <a:off x="817255" y="4291973"/>
            <a:ext cx="1510167"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Displacements</a:t>
            </a:r>
            <a:endParaRPr lang="en-US" sz="1200" b="1" dirty="0">
              <a:solidFill>
                <a:srgbClr val="000000"/>
              </a:solidFill>
              <a:latin typeface="Verdana" pitchFamily="34" charset="0"/>
            </a:endParaRPr>
          </a:p>
        </p:txBody>
      </p:sp>
      <p:sp>
        <p:nvSpPr>
          <p:cNvPr id="51" name="AutoShape 76"/>
          <p:cNvSpPr>
            <a:spLocks noChangeArrowheads="1"/>
          </p:cNvSpPr>
          <p:nvPr/>
        </p:nvSpPr>
        <p:spPr bwMode="auto">
          <a:xfrm rot="16200000">
            <a:off x="1356596" y="4223500"/>
            <a:ext cx="1593118"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52" name="Text Box 77"/>
          <p:cNvSpPr txBox="1">
            <a:spLocks noChangeArrowheads="1"/>
          </p:cNvSpPr>
          <p:nvPr/>
        </p:nvSpPr>
        <p:spPr bwMode="auto">
          <a:xfrm rot="16200000">
            <a:off x="1710851" y="4333449"/>
            <a:ext cx="846611"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PW</a:t>
            </a:r>
            <a:endParaRPr lang="en-US" sz="1200" b="1" dirty="0">
              <a:solidFill>
                <a:srgbClr val="000000"/>
              </a:solidFill>
              <a:latin typeface="Verdana" pitchFamily="34" charset="0"/>
            </a:endParaRPr>
          </a:p>
        </p:txBody>
      </p:sp>
      <p:sp>
        <p:nvSpPr>
          <p:cNvPr id="53" name="AutoShape 76"/>
          <p:cNvSpPr>
            <a:spLocks noChangeArrowheads="1"/>
          </p:cNvSpPr>
          <p:nvPr/>
        </p:nvSpPr>
        <p:spPr bwMode="auto">
          <a:xfrm rot="16200000">
            <a:off x="1962356" y="4223499"/>
            <a:ext cx="1593118"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54" name="Text Box 77"/>
          <p:cNvSpPr txBox="1">
            <a:spLocks noChangeArrowheads="1"/>
          </p:cNvSpPr>
          <p:nvPr/>
        </p:nvSpPr>
        <p:spPr bwMode="auto">
          <a:xfrm rot="16200000">
            <a:off x="2083920" y="4196881"/>
            <a:ext cx="1319987"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Raw Data</a:t>
            </a:r>
            <a:endParaRPr lang="en-US" sz="1200" b="1" dirty="0">
              <a:solidFill>
                <a:srgbClr val="000000"/>
              </a:solidFill>
              <a:latin typeface="Verdana" pitchFamily="34" charset="0"/>
            </a:endParaRPr>
          </a:p>
        </p:txBody>
      </p:sp>
      <p:sp>
        <p:nvSpPr>
          <p:cNvPr id="55" name="AutoShape 76"/>
          <p:cNvSpPr>
            <a:spLocks noChangeArrowheads="1"/>
          </p:cNvSpPr>
          <p:nvPr/>
        </p:nvSpPr>
        <p:spPr bwMode="auto">
          <a:xfrm rot="16200000">
            <a:off x="2571956" y="4229062"/>
            <a:ext cx="1593118" cy="485775"/>
          </a:xfrm>
          <a:prstGeom prst="leftArrow">
            <a:avLst>
              <a:gd name="adj1" fmla="val 50000"/>
              <a:gd name="adj2" fmla="val 86411"/>
            </a:avLst>
          </a:prstGeom>
          <a:solidFill>
            <a:srgbClr val="33CCCC"/>
          </a:solidFill>
          <a:ln w="9525">
            <a:solidFill>
              <a:srgbClr val="000000"/>
            </a:solidFill>
            <a:miter lim="800000"/>
            <a:headEnd/>
            <a:tailEnd/>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56" name="Text Box 77"/>
          <p:cNvSpPr txBox="1">
            <a:spLocks noChangeArrowheads="1"/>
          </p:cNvSpPr>
          <p:nvPr/>
        </p:nvSpPr>
        <p:spPr bwMode="auto">
          <a:xfrm rot="16200000">
            <a:off x="2693520" y="4202444"/>
            <a:ext cx="1319987" cy="276999"/>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spcBef>
                <a:spcPct val="50000"/>
              </a:spcBef>
            </a:pPr>
            <a:r>
              <a:rPr lang="en-US" sz="1200" b="1" dirty="0" smtClean="0">
                <a:solidFill>
                  <a:srgbClr val="000000"/>
                </a:solidFill>
                <a:latin typeface="Verdana" pitchFamily="34" charset="0"/>
              </a:rPr>
              <a:t>Alarms</a:t>
            </a:r>
            <a:endParaRPr lang="en-US" sz="1200" b="1" dirty="0">
              <a:solidFill>
                <a:srgbClr val="000000"/>
              </a:solidFill>
              <a:latin typeface="Verdana" pitchFamily="34" charset="0"/>
            </a:endParaRPr>
          </a:p>
        </p:txBody>
      </p:sp>
      <p:sp>
        <p:nvSpPr>
          <p:cNvPr id="99" name="Text Box 43"/>
          <p:cNvSpPr txBox="1">
            <a:spLocks noChangeArrowheads="1"/>
          </p:cNvSpPr>
          <p:nvPr/>
        </p:nvSpPr>
        <p:spPr bwMode="auto">
          <a:xfrm>
            <a:off x="439740" y="2767015"/>
            <a:ext cx="1219040" cy="52322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0000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lgn="ctr">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lgn="ctr">
              <a:spcBef>
                <a:spcPct val="50000"/>
              </a:spcBef>
            </a:pPr>
            <a:r>
              <a:rPr lang="en-US" sz="1400" b="1" dirty="0" smtClean="0">
                <a:solidFill>
                  <a:srgbClr val="000000"/>
                </a:solidFill>
                <a:latin typeface="Verdana" pitchFamily="34" charset="0"/>
              </a:rPr>
              <a:t>Geodetic Module</a:t>
            </a:r>
          </a:p>
        </p:txBody>
      </p:sp>
      <p:sp>
        <p:nvSpPr>
          <p:cNvPr id="3" name="Cloud Callout 2"/>
          <p:cNvSpPr/>
          <p:nvPr/>
        </p:nvSpPr>
        <p:spPr>
          <a:xfrm>
            <a:off x="179778" y="3893538"/>
            <a:ext cx="1108218" cy="836016"/>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 Box 43"/>
          <p:cNvSpPr txBox="1">
            <a:spLocks noChangeArrowheads="1"/>
          </p:cNvSpPr>
          <p:nvPr/>
        </p:nvSpPr>
        <p:spPr bwMode="auto">
          <a:xfrm>
            <a:off x="127012" y="4056743"/>
            <a:ext cx="1219040" cy="307777"/>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0000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lgn="ctr">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lgn="ctr">
              <a:spcBef>
                <a:spcPct val="50000"/>
              </a:spcBef>
            </a:pPr>
            <a:r>
              <a:rPr lang="en-US" sz="1400" b="1" dirty="0" smtClean="0">
                <a:solidFill>
                  <a:srgbClr val="000000"/>
                </a:solidFill>
                <a:latin typeface="Verdana" pitchFamily="34" charset="0"/>
              </a:rPr>
              <a:t>Internet</a:t>
            </a:r>
          </a:p>
        </p:txBody>
      </p:sp>
      <p:sp>
        <p:nvSpPr>
          <p:cNvPr id="68" name="Text Box 43"/>
          <p:cNvSpPr txBox="1">
            <a:spLocks noChangeArrowheads="1"/>
          </p:cNvSpPr>
          <p:nvPr/>
        </p:nvSpPr>
        <p:spPr bwMode="auto">
          <a:xfrm>
            <a:off x="181137" y="1540675"/>
            <a:ext cx="1477643" cy="52322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0000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lgn="ctr">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lgn="ctr">
              <a:spcBef>
                <a:spcPct val="50000"/>
              </a:spcBef>
            </a:pPr>
            <a:r>
              <a:rPr lang="en-US" sz="1400" b="1" dirty="0" smtClean="0">
                <a:solidFill>
                  <a:srgbClr val="000000"/>
                </a:solidFill>
                <a:latin typeface="Verdana" pitchFamily="34" charset="0"/>
              </a:rPr>
              <a:t>Serial Connections</a:t>
            </a:r>
          </a:p>
        </p:txBody>
      </p:sp>
      <p:sp>
        <p:nvSpPr>
          <p:cNvPr id="69" name="TextBox 3"/>
          <p:cNvSpPr txBox="1">
            <a:spLocks noChangeArrowheads="1"/>
          </p:cNvSpPr>
          <p:nvPr/>
        </p:nvSpPr>
        <p:spPr bwMode="auto">
          <a:xfrm>
            <a:off x="4789712" y="152400"/>
            <a:ext cx="4281715" cy="64633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eaLnBrk="1" hangingPunct="1"/>
            <a:r>
              <a:rPr lang="en-US" sz="2000" b="1" dirty="0" smtClean="0">
                <a:latin typeface="+mn-lt"/>
              </a:rPr>
              <a:t>Innovative onsite processing</a:t>
            </a:r>
            <a:endParaRPr lang="en-US" sz="3600" b="1" dirty="0" smtClean="0">
              <a:latin typeface="+mn-lt"/>
            </a:endParaRPr>
          </a:p>
          <a:p>
            <a:pPr eaLnBrk="1" hangingPunct="1"/>
            <a:endParaRPr lang="en-US" sz="2000" dirty="0" smtClean="0">
              <a:latin typeface="+mn-lt"/>
            </a:endParaRPr>
          </a:p>
          <a:p>
            <a:pPr eaLnBrk="1" hangingPunct="1"/>
            <a:r>
              <a:rPr lang="en-US" sz="1800" dirty="0" smtClean="0">
                <a:latin typeface="+mn-lt"/>
              </a:rPr>
              <a:t>(1) Autonomous, power-efficient</a:t>
            </a:r>
            <a:r>
              <a:rPr lang="en-US" sz="1800" dirty="0">
                <a:latin typeface="+mn-lt"/>
              </a:rPr>
              <a:t>, low-cost, plug-in geodetic module for existing </a:t>
            </a:r>
            <a:r>
              <a:rPr lang="en-US" sz="1800" dirty="0" smtClean="0">
                <a:latin typeface="+mn-lt"/>
              </a:rPr>
              <a:t>GPS stations for data fusion of </a:t>
            </a:r>
            <a:r>
              <a:rPr lang="en-US" sz="1800" i="1" dirty="0" smtClean="0">
                <a:latin typeface="+mn-lt"/>
              </a:rPr>
              <a:t>in </a:t>
            </a:r>
            <a:r>
              <a:rPr lang="en-US" sz="1800" i="1" dirty="0">
                <a:latin typeface="+mn-lt"/>
              </a:rPr>
              <a:t>situ</a:t>
            </a:r>
            <a:r>
              <a:rPr lang="en-US" sz="1800" dirty="0">
                <a:latin typeface="+mn-lt"/>
              </a:rPr>
              <a:t> sensors including GPS (GNSS), strong-motion accelerometers, and meteorological instruments (pressure and temperature</a:t>
            </a:r>
            <a:r>
              <a:rPr lang="en-US" sz="1800" dirty="0" smtClean="0">
                <a:latin typeface="+mn-lt"/>
              </a:rPr>
              <a:t>)</a:t>
            </a:r>
          </a:p>
          <a:p>
            <a:pPr eaLnBrk="1" hangingPunct="1"/>
            <a:endParaRPr lang="en-US" sz="1800" dirty="0">
              <a:latin typeface="+mn-lt"/>
            </a:endParaRPr>
          </a:p>
          <a:p>
            <a:pPr eaLnBrk="1" hangingPunct="1"/>
            <a:r>
              <a:rPr lang="en-US" sz="1800" dirty="0">
                <a:latin typeface="+mn-lt"/>
              </a:rPr>
              <a:t>(2) Generation of </a:t>
            </a:r>
            <a:r>
              <a:rPr lang="en-US" sz="1800" dirty="0" smtClean="0">
                <a:latin typeface="+mn-lt"/>
              </a:rPr>
              <a:t>on-the-fly </a:t>
            </a:r>
            <a:r>
              <a:rPr lang="en-US" sz="1800" dirty="0">
                <a:latin typeface="+mn-lt"/>
              </a:rPr>
              <a:t>higher-order data products including millimeter-level displacements and </a:t>
            </a:r>
            <a:r>
              <a:rPr lang="en-US" sz="1800" dirty="0" err="1">
                <a:latin typeface="+mn-lt"/>
              </a:rPr>
              <a:t>precipitable</a:t>
            </a:r>
            <a:r>
              <a:rPr lang="en-US" sz="1800" dirty="0">
                <a:latin typeface="+mn-lt"/>
              </a:rPr>
              <a:t> water within the geodetic </a:t>
            </a:r>
            <a:r>
              <a:rPr lang="en-US" sz="1800" dirty="0" smtClean="0">
                <a:latin typeface="+mn-lt"/>
              </a:rPr>
              <a:t>module</a:t>
            </a:r>
          </a:p>
          <a:p>
            <a:pPr eaLnBrk="1" hangingPunct="1"/>
            <a:endParaRPr lang="en-US" sz="1800" dirty="0">
              <a:latin typeface="+mn-lt"/>
            </a:endParaRPr>
          </a:p>
          <a:p>
            <a:pPr eaLnBrk="1" hangingPunct="1"/>
            <a:r>
              <a:rPr lang="en-US" sz="1800" dirty="0">
                <a:latin typeface="+mn-lt"/>
              </a:rPr>
              <a:t>(3) Enabling autonomous sensors to communicate with central nodes through the geodetic module to allow for control functions, data, data </a:t>
            </a:r>
            <a:r>
              <a:rPr lang="en-US" sz="1800" dirty="0" smtClean="0">
                <a:latin typeface="+mn-lt"/>
              </a:rPr>
              <a:t>product, model </a:t>
            </a:r>
            <a:r>
              <a:rPr lang="en-US" sz="1800" dirty="0">
                <a:latin typeface="+mn-lt"/>
              </a:rPr>
              <a:t>exchanges, and </a:t>
            </a:r>
            <a:r>
              <a:rPr lang="en-US" sz="1800" dirty="0" smtClean="0">
                <a:latin typeface="+mn-lt"/>
              </a:rPr>
              <a:t>alarming</a:t>
            </a:r>
          </a:p>
          <a:p>
            <a:pPr eaLnBrk="1" hangingPunct="1"/>
            <a:endParaRPr lang="en-US" sz="1800" dirty="0">
              <a:latin typeface="+mn-lt"/>
            </a:endParaRPr>
          </a:p>
          <a:p>
            <a:pPr eaLnBrk="1" hangingPunct="1"/>
            <a:r>
              <a:rPr lang="en-US" sz="1800" dirty="0" smtClean="0">
                <a:latin typeface="+mn-lt"/>
              </a:rPr>
              <a:t>(4) Technology infusion to first responders</a:t>
            </a:r>
          </a:p>
          <a:p>
            <a:pPr eaLnBrk="1" hangingPunct="1"/>
            <a:endParaRPr lang="en-US" sz="1600" i="1" dirty="0">
              <a:latin typeface="Verdana" pitchFamily="34" charset="0"/>
            </a:endParaRPr>
          </a:p>
        </p:txBody>
      </p:sp>
      <p:sp>
        <p:nvSpPr>
          <p:cNvPr id="31" name="Text Box 43"/>
          <p:cNvSpPr txBox="1">
            <a:spLocks noChangeArrowheads="1"/>
          </p:cNvSpPr>
          <p:nvPr/>
        </p:nvSpPr>
        <p:spPr bwMode="auto">
          <a:xfrm>
            <a:off x="220591" y="489882"/>
            <a:ext cx="1477643" cy="307777"/>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0000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lgn="ctr">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wrap="square">
            <a:spAutoFit/>
          </a:bodyPr>
          <a:lstStyle>
            <a:lvl1pPr eaLnBrk="0" hangingPunct="0">
              <a:defRPr sz="1000">
                <a:solidFill>
                  <a:schemeClr val="tx1"/>
                </a:solidFill>
                <a:latin typeface="Arial" pitchFamily="34" charset="0"/>
                <a:ea typeface="ＭＳ Ｐゴシック" pitchFamily="28" charset="-128"/>
              </a:defRPr>
            </a:lvl1pPr>
            <a:lvl2pPr marL="742950" indent="-285750" eaLnBrk="0" hangingPunct="0">
              <a:defRPr sz="1000">
                <a:solidFill>
                  <a:schemeClr val="tx1"/>
                </a:solidFill>
                <a:latin typeface="Arial" pitchFamily="34" charset="0"/>
                <a:ea typeface="ＭＳ Ｐゴシック" pitchFamily="28" charset="-128"/>
              </a:defRPr>
            </a:lvl2pPr>
            <a:lvl3pPr marL="1143000" indent="-228600" eaLnBrk="0" hangingPunct="0">
              <a:defRPr sz="1000">
                <a:solidFill>
                  <a:schemeClr val="tx1"/>
                </a:solidFill>
                <a:latin typeface="Arial" pitchFamily="34" charset="0"/>
                <a:ea typeface="ＭＳ Ｐゴシック" pitchFamily="28" charset="-128"/>
              </a:defRPr>
            </a:lvl3pPr>
            <a:lvl4pPr marL="1600200" indent="-228600" eaLnBrk="0" hangingPunct="0">
              <a:defRPr sz="1000">
                <a:solidFill>
                  <a:schemeClr val="tx1"/>
                </a:solidFill>
                <a:latin typeface="Arial" pitchFamily="34" charset="0"/>
                <a:ea typeface="ＭＳ Ｐゴシック" pitchFamily="28" charset="-128"/>
              </a:defRPr>
            </a:lvl4pPr>
            <a:lvl5pPr marL="2057400" indent="-228600" eaLnBrk="0" hangingPunct="0">
              <a:defRPr sz="1000">
                <a:solidFill>
                  <a:schemeClr val="tx1"/>
                </a:solidFill>
                <a:latin typeface="Arial" pitchFamily="34" charset="0"/>
                <a:ea typeface="ＭＳ Ｐゴシック" pitchFamily="28"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28" charset="-128"/>
              </a:defRPr>
            </a:lvl9pPr>
          </a:lstStyle>
          <a:p>
            <a:pPr algn="ctr">
              <a:spcBef>
                <a:spcPct val="50000"/>
              </a:spcBef>
            </a:pPr>
            <a:r>
              <a:rPr lang="en-US" sz="1400" b="1" dirty="0" smtClean="0">
                <a:solidFill>
                  <a:srgbClr val="000000"/>
                </a:solidFill>
                <a:latin typeface="Verdana" pitchFamily="34" charset="0"/>
              </a:rPr>
              <a:t>Sensors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3089078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Delivery &amp; integration at NWS Weather Forecast Offices</a:t>
            </a:r>
            <a:endParaRPr lang="en-US" sz="2400" dirty="0"/>
          </a:p>
        </p:txBody>
      </p:sp>
      <p:pic>
        <p:nvPicPr>
          <p:cNvPr id="4" name="Picture 3" descr="AWIPS.png"/>
          <p:cNvPicPr>
            <a:picLocks noChangeAspect="1"/>
          </p:cNvPicPr>
          <p:nvPr/>
        </p:nvPicPr>
        <p:blipFill>
          <a:blip r:embed="rId2"/>
          <a:stretch>
            <a:fillRect/>
          </a:stretch>
        </p:blipFill>
        <p:spPr>
          <a:xfrm>
            <a:off x="457200" y="2853802"/>
            <a:ext cx="8242743" cy="3770177"/>
          </a:xfrm>
          <a:prstGeom prst="rect">
            <a:avLst/>
          </a:prstGeom>
        </p:spPr>
      </p:pic>
      <p:sp>
        <p:nvSpPr>
          <p:cNvPr id="6" name="TextBox 5"/>
          <p:cNvSpPr txBox="1"/>
          <p:nvPr/>
        </p:nvSpPr>
        <p:spPr>
          <a:xfrm>
            <a:off x="457200" y="1417638"/>
            <a:ext cx="8229600" cy="923330"/>
          </a:xfrm>
          <a:prstGeom prst="rect">
            <a:avLst/>
          </a:prstGeom>
          <a:noFill/>
        </p:spPr>
        <p:txBody>
          <a:bodyPr wrap="square" rtlCol="0">
            <a:spAutoFit/>
          </a:bodyPr>
          <a:lstStyle/>
          <a:p>
            <a:r>
              <a:rPr lang="en-US" dirty="0" smtClean="0"/>
              <a:t>Concept is for real-time WV to be provided to the </a:t>
            </a:r>
            <a:r>
              <a:rPr lang="en-US" dirty="0" err="1" smtClean="0"/>
              <a:t>WFOs</a:t>
            </a:r>
            <a:r>
              <a:rPr lang="en-US" dirty="0" smtClean="0"/>
              <a:t> via internet.  WFO personnel will develop the software to generate AWIPS (Advanced Weather Interactive Processing System) displays for the GPS WV data.</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295" name="Picture 7">
            <a:hlinkClick r:id="" action="ppaction://media"/>
          </p:cNvPr>
          <p:cNvPicPr/>
          <p:nvPr>
            <a:videoFile r:link="rId1"/>
          </p:nvPr>
        </p:nvPicPr>
        <p:blipFill>
          <a:blip r:embed="rId4"/>
          <a:srcRect/>
          <a:stretch>
            <a:fillRect/>
          </a:stretch>
        </p:blipFill>
        <p:spPr bwMode="auto">
          <a:xfrm>
            <a:off x="5181600" y="1901825"/>
            <a:ext cx="3962400" cy="3898900"/>
          </a:xfrm>
          <a:prstGeom prst="rect">
            <a:avLst/>
          </a:prstGeom>
          <a:noFill/>
        </p:spPr>
      </p:pic>
      <p:sp>
        <p:nvSpPr>
          <p:cNvPr id="12297" name="Rectangle 9"/>
          <p:cNvSpPr>
            <a:spLocks noGrp="1" noChangeArrowheads="1"/>
          </p:cNvSpPr>
          <p:nvPr>
            <p:ph type="title"/>
          </p:nvPr>
        </p:nvSpPr>
        <p:spPr>
          <a:xfrm>
            <a:off x="523875" y="-152400"/>
            <a:ext cx="8229600" cy="1143000"/>
          </a:xfrm>
          <a:noFill/>
          <a:ln/>
        </p:spPr>
        <p:txBody>
          <a:bodyPr>
            <a:normAutofit/>
          </a:bodyPr>
          <a:lstStyle/>
          <a:p>
            <a:r>
              <a:rPr lang="en-US" sz="3600" b="1" dirty="0" smtClean="0"/>
              <a:t>January 11, </a:t>
            </a:r>
            <a:r>
              <a:rPr lang="en-US" sz="3600" b="1" dirty="0"/>
              <a:t>2005 </a:t>
            </a:r>
            <a:r>
              <a:rPr lang="en-US" sz="3600" b="1" dirty="0" smtClean="0"/>
              <a:t>Troposphere </a:t>
            </a:r>
            <a:r>
              <a:rPr lang="en-US" sz="3600" b="1" dirty="0"/>
              <a:t>Behavior</a:t>
            </a:r>
          </a:p>
        </p:txBody>
      </p:sp>
      <p:pic>
        <p:nvPicPr>
          <p:cNvPr id="12301" name="Picture 13" descr="11JanTemp"/>
          <p:cNvPicPr>
            <a:picLocks noGrp="1" noChangeAspect="1" noChangeArrowheads="1"/>
          </p:cNvPicPr>
          <p:nvPr>
            <p:ph idx="1"/>
          </p:nvPr>
        </p:nvPicPr>
        <p:blipFill>
          <a:blip r:embed="rId5"/>
          <a:srcRect/>
          <a:stretch>
            <a:fillRect/>
          </a:stretch>
        </p:blipFill>
        <p:spPr>
          <a:xfrm>
            <a:off x="0" y="860425"/>
            <a:ext cx="5038725" cy="1227138"/>
          </a:xfrm>
          <a:noFill/>
          <a:ln/>
        </p:spPr>
      </p:pic>
      <p:pic>
        <p:nvPicPr>
          <p:cNvPr id="12298" name="Picture 10" descr="stranded"/>
          <p:cNvPicPr>
            <a:picLocks noChangeAspect="1" noChangeArrowheads="1"/>
          </p:cNvPicPr>
          <p:nvPr/>
        </p:nvPicPr>
        <p:blipFill>
          <a:blip r:embed="rId6"/>
          <a:srcRect/>
          <a:stretch>
            <a:fillRect/>
          </a:stretch>
        </p:blipFill>
        <p:spPr bwMode="auto">
          <a:xfrm>
            <a:off x="277813" y="2228850"/>
            <a:ext cx="4294187" cy="2751138"/>
          </a:xfrm>
          <a:prstGeom prst="rect">
            <a:avLst/>
          </a:prstGeom>
          <a:noFill/>
        </p:spPr>
      </p:pic>
      <p:sp>
        <p:nvSpPr>
          <p:cNvPr id="12299" name="Text Box 11"/>
          <p:cNvSpPr txBox="1">
            <a:spLocks noChangeArrowheads="1"/>
          </p:cNvSpPr>
          <p:nvPr/>
        </p:nvSpPr>
        <p:spPr bwMode="auto">
          <a:xfrm>
            <a:off x="5015591" y="809625"/>
            <a:ext cx="3737883" cy="707886"/>
          </a:xfrm>
          <a:prstGeom prst="rect">
            <a:avLst/>
          </a:prstGeom>
          <a:noFill/>
          <a:ln w="9525">
            <a:noFill/>
            <a:miter lim="800000"/>
            <a:headEnd/>
            <a:tailEnd/>
          </a:ln>
          <a:effectLst/>
        </p:spPr>
        <p:txBody>
          <a:bodyPr wrap="square">
            <a:prstTxWarp prst="textNoShape">
              <a:avLst/>
            </a:prstTxWarp>
            <a:spAutoFit/>
          </a:bodyPr>
          <a:lstStyle/>
          <a:p>
            <a:pPr>
              <a:spcBef>
                <a:spcPct val="50000"/>
              </a:spcBef>
            </a:pPr>
            <a:r>
              <a:rPr lang="en-US" sz="2000" dirty="0"/>
              <a:t>After 3.5 days of continuous rain, the weather cleared on Jan 11</a:t>
            </a:r>
          </a:p>
        </p:txBody>
      </p:sp>
      <p:pic>
        <p:nvPicPr>
          <p:cNvPr id="12300" name="Picture 12" descr="Clarnew"/>
          <p:cNvPicPr>
            <a:picLocks noChangeAspect="1" noChangeArrowheads="1"/>
          </p:cNvPicPr>
          <p:nvPr/>
        </p:nvPicPr>
        <p:blipFill>
          <a:blip r:embed="rId7"/>
          <a:srcRect/>
          <a:stretch>
            <a:fillRect/>
          </a:stretch>
        </p:blipFill>
        <p:spPr bwMode="auto">
          <a:xfrm>
            <a:off x="1357313" y="4198938"/>
            <a:ext cx="3798887" cy="2659062"/>
          </a:xfrm>
          <a:prstGeom prst="rect">
            <a:avLst/>
          </a:prstGeom>
          <a:noFill/>
          <a:ln w="9525">
            <a:noFill/>
            <a:miter lim="800000"/>
            <a:headEnd/>
            <a:tailEnd/>
          </a:ln>
        </p:spPr>
      </p:pic>
      <p:sp>
        <p:nvSpPr>
          <p:cNvPr id="12303" name="Text Box 15"/>
          <p:cNvSpPr txBox="1">
            <a:spLocks noChangeArrowheads="1"/>
          </p:cNvSpPr>
          <p:nvPr/>
        </p:nvSpPr>
        <p:spPr bwMode="auto">
          <a:xfrm>
            <a:off x="90488" y="5205412"/>
            <a:ext cx="1266825" cy="11906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t>Jan 10 was La </a:t>
            </a:r>
            <a:r>
              <a:rPr lang="en-US" dirty="0" err="1"/>
              <a:t>Conchita</a:t>
            </a:r>
            <a:r>
              <a:rPr lang="en-US" dirty="0"/>
              <a:t> landslide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0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3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2295"/>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2295"/>
                                        </p:tgtEl>
                                      </p:cBhvr>
                                    </p:cmd>
                                  </p:childTnLst>
                                </p:cTn>
                              </p:par>
                            </p:childTnLst>
                          </p:cTn>
                        </p:par>
                      </p:childTnLst>
                    </p:cTn>
                  </p:par>
                </p:childTnLst>
              </p:cTn>
              <p:nextCondLst>
                <p:cond evt="onClick" delay="0">
                  <p:tgtEl>
                    <p:spTgt spid="12295"/>
                  </p:tgtEl>
                </p:cond>
              </p:nextCondLst>
            </p:seq>
            <p:video>
              <p:cMediaNode>
                <p:cTn id="22" repeatCount="indefinite" fill="hold" display="0">
                  <p:stCondLst>
                    <p:cond delay="indefinite"/>
                  </p:stCondLst>
                  <p:endCondLst>
                    <p:cond evt="onNext" delay="0">
                      <p:tgtEl>
                        <p:sldTgt/>
                      </p:tgtEl>
                    </p:cond>
                    <p:cond evt="onPrev" delay="0">
                      <p:tgtEl>
                        <p:sldTgt/>
                      </p:tgtEl>
                    </p:cond>
                  </p:endCondLst>
                </p:cTn>
                <p:tgtEl>
                  <p:spTgt spid="12295"/>
                </p:tgtEl>
              </p:cMediaNode>
            </p:video>
          </p:childTnLst>
        </p:cTn>
      </p:par>
    </p:tnLst>
    <p:bldLst>
      <p:bldP spid="12303"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76250" y="0"/>
            <a:ext cx="8229600" cy="1143000"/>
          </a:xfrm>
        </p:spPr>
        <p:txBody>
          <a:bodyPr>
            <a:normAutofit/>
          </a:bodyPr>
          <a:lstStyle/>
          <a:p>
            <a:r>
              <a:rPr lang="en-US" sz="3600" b="1" dirty="0" smtClean="0"/>
              <a:t>January 19, 2005 – Quieter </a:t>
            </a:r>
            <a:r>
              <a:rPr lang="en-US" sz="3600" b="1" dirty="0"/>
              <a:t>atmosphere</a:t>
            </a:r>
          </a:p>
        </p:txBody>
      </p:sp>
      <p:pic>
        <p:nvPicPr>
          <p:cNvPr id="25609" name="Picture 9" descr="Clarboth"/>
          <p:cNvPicPr>
            <a:picLocks noGrp="1" noChangeAspect="1" noChangeArrowheads="1"/>
          </p:cNvPicPr>
          <p:nvPr>
            <p:ph sz="half" idx="1"/>
          </p:nvPr>
        </p:nvPicPr>
        <p:blipFill>
          <a:blip r:embed="rId4"/>
          <a:srcRect/>
          <a:stretch>
            <a:fillRect/>
          </a:stretch>
        </p:blipFill>
        <p:spPr>
          <a:xfrm>
            <a:off x="309335" y="1853406"/>
            <a:ext cx="4038600" cy="2827337"/>
          </a:xfrm>
          <a:noFill/>
          <a:ln/>
        </p:spPr>
      </p:pic>
      <p:pic>
        <p:nvPicPr>
          <p:cNvPr id="25605" name="Picture 5">
            <a:hlinkClick r:id="" action="ppaction://media"/>
          </p:cNvPr>
          <p:cNvPicPr/>
          <p:nvPr>
            <a:videoFile r:link="rId1"/>
          </p:nvPr>
        </p:nvPicPr>
        <p:blipFill>
          <a:blip r:embed="rId5"/>
          <a:srcRect/>
          <a:stretch>
            <a:fillRect/>
          </a:stretch>
        </p:blipFill>
        <p:spPr bwMode="auto">
          <a:xfrm>
            <a:off x="4742543" y="1718241"/>
            <a:ext cx="3646714" cy="3637530"/>
          </a:xfrm>
          <a:prstGeom prst="rect">
            <a:avLst/>
          </a:prstGeom>
          <a:noFill/>
        </p:spPr>
      </p:pic>
      <p:sp>
        <p:nvSpPr>
          <p:cNvPr id="25612" name="Line 12"/>
          <p:cNvSpPr>
            <a:spLocks noChangeShapeType="1"/>
          </p:cNvSpPr>
          <p:nvPr/>
        </p:nvSpPr>
        <p:spPr bwMode="auto">
          <a:xfrm flipH="1">
            <a:off x="2800350" y="2362200"/>
            <a:ext cx="409575" cy="219075"/>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5613" name="Line 13"/>
          <p:cNvSpPr>
            <a:spLocks noChangeShapeType="1"/>
          </p:cNvSpPr>
          <p:nvPr/>
        </p:nvSpPr>
        <p:spPr bwMode="auto">
          <a:xfrm>
            <a:off x="3819525" y="3562350"/>
            <a:ext cx="0" cy="3048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5614" name="Text Box 14"/>
          <p:cNvSpPr txBox="1">
            <a:spLocks noChangeArrowheads="1"/>
          </p:cNvSpPr>
          <p:nvPr/>
        </p:nvSpPr>
        <p:spPr bwMode="auto">
          <a:xfrm>
            <a:off x="3190875" y="2133600"/>
            <a:ext cx="800100" cy="3365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t>Jan 11</a:t>
            </a:r>
          </a:p>
        </p:txBody>
      </p:sp>
      <p:sp>
        <p:nvSpPr>
          <p:cNvPr id="25615" name="Text Box 15"/>
          <p:cNvSpPr txBox="1">
            <a:spLocks noChangeArrowheads="1"/>
          </p:cNvSpPr>
          <p:nvPr/>
        </p:nvSpPr>
        <p:spPr bwMode="auto">
          <a:xfrm>
            <a:off x="3619500" y="3267075"/>
            <a:ext cx="876300" cy="3365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dirty="0"/>
              <a:t>Jan 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60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25605"/>
                </p:tgtEl>
              </p:cMediaNode>
            </p:video>
            <p:seq concurrent="1" nextAc="seek">
              <p:cTn id="8" restart="whenNotActive" fill="hold" evtFilter="cancelBubble" nodeType="interactiveSeq">
                <p:stCondLst>
                  <p:cond evt="onClick" delay="0">
                    <p:tgtEl>
                      <p:spTgt spid="2560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5605"/>
                                        </p:tgtEl>
                                      </p:cBhvr>
                                    </p:cmd>
                                  </p:childTnLst>
                                </p:cTn>
                              </p:par>
                            </p:childTnLst>
                          </p:cTn>
                        </p:par>
                      </p:childTnLst>
                    </p:cTn>
                  </p:par>
                </p:childTnLst>
              </p:cTn>
              <p:nextCondLst>
                <p:cond evt="onClick" delay="0">
                  <p:tgtEl>
                    <p:spTgt spid="25605"/>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2068"/>
            <a:ext cx="8229600" cy="1143000"/>
          </a:xfrm>
        </p:spPr>
        <p:txBody>
          <a:bodyPr>
            <a:normAutofit/>
          </a:bodyPr>
          <a:lstStyle/>
          <a:p>
            <a:r>
              <a:rPr lang="en-US" sz="3600" b="1" dirty="0" smtClean="0"/>
              <a:t>Example: Thunderstorm @ JPL</a:t>
            </a:r>
            <a:endParaRPr lang="en-US" sz="3600" b="1" dirty="0"/>
          </a:p>
        </p:txBody>
      </p:sp>
      <p:pic>
        <p:nvPicPr>
          <p:cNvPr id="6" name="Picture 5" descr="jplm.154.png"/>
          <p:cNvPicPr>
            <a:picLocks noChangeAspect="1"/>
          </p:cNvPicPr>
          <p:nvPr/>
        </p:nvPicPr>
        <p:blipFill>
          <a:blip r:embed="rId3"/>
          <a:stretch>
            <a:fillRect/>
          </a:stretch>
        </p:blipFill>
        <p:spPr>
          <a:xfrm>
            <a:off x="1158263" y="1293755"/>
            <a:ext cx="6482985" cy="4862239"/>
          </a:xfrm>
          <a:prstGeom prst="rect">
            <a:avLst/>
          </a:prstGeom>
        </p:spPr>
      </p:pic>
      <p:pic>
        <p:nvPicPr>
          <p:cNvPr id="5" name="Picture 4" descr="Anonymous_Sun_1.png"/>
          <p:cNvPicPr>
            <a:picLocks noChangeAspect="1"/>
          </p:cNvPicPr>
          <p:nvPr/>
        </p:nvPicPr>
        <p:blipFill>
          <a:blip r:embed="rId4"/>
          <a:stretch>
            <a:fillRect/>
          </a:stretch>
        </p:blipFill>
        <p:spPr>
          <a:xfrm>
            <a:off x="3180049" y="3629446"/>
            <a:ext cx="782862" cy="782862"/>
          </a:xfrm>
          <a:prstGeom prst="rect">
            <a:avLst/>
          </a:prstGeom>
        </p:spPr>
      </p:pic>
      <p:pic>
        <p:nvPicPr>
          <p:cNvPr id="7" name="Picture 6" descr="nicubunu_Weather_Symbols_Storm.png"/>
          <p:cNvPicPr>
            <a:picLocks noChangeAspect="1"/>
          </p:cNvPicPr>
          <p:nvPr/>
        </p:nvPicPr>
        <p:blipFill>
          <a:blip r:embed="rId5"/>
          <a:stretch>
            <a:fillRect/>
          </a:stretch>
        </p:blipFill>
        <p:spPr>
          <a:xfrm>
            <a:off x="6488157" y="2846584"/>
            <a:ext cx="782862" cy="78286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237</TotalTime>
  <Words>1032</Words>
  <Application>Microsoft Macintosh PowerPoint</Application>
  <PresentationFormat>On-screen Show (4:3)</PresentationFormat>
  <Paragraphs>164</Paragraphs>
  <Slides>65</Slides>
  <Notes>57</Notes>
  <HiddenSlides>0</HiddenSlides>
  <MMClips>2</MMClips>
  <ScaleCrop>false</ScaleCrop>
  <HeadingPairs>
    <vt:vector size="4" baseType="variant">
      <vt:variant>
        <vt:lpstr>Design Template</vt:lpstr>
      </vt:variant>
      <vt:variant>
        <vt:i4>1</vt:i4>
      </vt:variant>
      <vt:variant>
        <vt:lpstr>Slide Titles</vt:lpstr>
      </vt:variant>
      <vt:variant>
        <vt:i4>65</vt:i4>
      </vt:variant>
    </vt:vector>
  </HeadingPairs>
  <TitlesOfParts>
    <vt:vector size="66" baseType="lpstr">
      <vt:lpstr>Office Theme</vt:lpstr>
      <vt:lpstr>Atmospheric Water Vapor Determination from Ground GPS Data and  Application to Meteorology </vt:lpstr>
      <vt:lpstr>Background</vt:lpstr>
      <vt:lpstr>Background</vt:lpstr>
      <vt:lpstr>Precipitable Water from GPS</vt:lpstr>
      <vt:lpstr>Comparison with WVR, RAOBS</vt:lpstr>
      <vt:lpstr>State of the Art in Southern California</vt:lpstr>
      <vt:lpstr>January 11, 2005 Troposphere Behavior</vt:lpstr>
      <vt:lpstr>January 19, 2005 – Quieter atmosphere</vt:lpstr>
      <vt:lpstr>Example: Thunderstorm @ JPL</vt:lpstr>
      <vt:lpstr>Monsoon Progression in California</vt:lpstr>
      <vt:lpstr>Atmospheric River December 30—31, 2005</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Atmospheric errors in InSAR</vt:lpstr>
      <vt:lpstr>Slide 59</vt:lpstr>
      <vt:lpstr>Slide 60</vt:lpstr>
      <vt:lpstr>Slide 61</vt:lpstr>
      <vt:lpstr>Slide 62</vt:lpstr>
      <vt:lpstr>Slide 63</vt:lpstr>
      <vt:lpstr>Delivery &amp; integration at NWS Weather Forecast Offices</vt:lpstr>
      <vt:lpstr>Slide 65</vt:lpstr>
    </vt:vector>
  </TitlesOfParts>
  <Company>JPL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awmoore</dc:creator>
  <cp:lastModifiedBy>awmoore</cp:lastModifiedBy>
  <cp:revision>6</cp:revision>
  <dcterms:created xsi:type="dcterms:W3CDTF">2011-10-13T01:02:09Z</dcterms:created>
  <dcterms:modified xsi:type="dcterms:W3CDTF">2011-10-13T04:59:33Z</dcterms:modified>
</cp:coreProperties>
</file>